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1"/>
  </p:notesMasterIdLst>
  <p:sldIdLst>
    <p:sldId id="1872" r:id="rId6"/>
    <p:sldId id="1881" r:id="rId7"/>
    <p:sldId id="1883" r:id="rId8"/>
    <p:sldId id="1884" r:id="rId9"/>
    <p:sldId id="1885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1073" userDrawn="1">
          <p15:clr>
            <a:srgbClr val="A4A3A4"/>
          </p15:clr>
        </p15:guide>
        <p15:guide id="6" pos="1822" userDrawn="1">
          <p15:clr>
            <a:srgbClr val="A4A3A4"/>
          </p15:clr>
        </p15:guide>
        <p15:guide id="7" pos="2615" userDrawn="1">
          <p15:clr>
            <a:srgbClr val="A4A3A4"/>
          </p15:clr>
        </p15:guide>
        <p15:guide id="9" pos="6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86"/>
    <a:srgbClr val="FFB300"/>
    <a:srgbClr val="F9F9F9"/>
    <a:srgbClr val="C6C5C5"/>
    <a:srgbClr val="F71D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58" y="102"/>
      </p:cViewPr>
      <p:guideLst>
        <p:guide orient="horz" pos="459"/>
        <p:guide pos="325"/>
        <p:guide pos="7378"/>
        <p:guide orient="horz" pos="3952"/>
        <p:guide pos="1073"/>
        <p:guide pos="1822"/>
        <p:guide pos="2615"/>
        <p:guide pos="6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na Brigitte Ariza Rojas" userId="9cbc8d81-649e-4ba1-ac2c-b6c1f7ae4a0e" providerId="ADAL" clId="{455ADFA0-4993-42E8-B892-B8B912E04C6B}"/>
    <pc:docChg chg="delSld delMainMaster">
      <pc:chgData name="Edna Brigitte Ariza Rojas" userId="9cbc8d81-649e-4ba1-ac2c-b6c1f7ae4a0e" providerId="ADAL" clId="{455ADFA0-4993-42E8-B892-B8B912E04C6B}" dt="2025-12-29T19:45:18.658" v="0" actId="47"/>
      <pc:docMkLst>
        <pc:docMk/>
      </pc:docMkLst>
      <pc:sldChg chg="del">
        <pc:chgData name="Edna Brigitte Ariza Rojas" userId="9cbc8d81-649e-4ba1-ac2c-b6c1f7ae4a0e" providerId="ADAL" clId="{455ADFA0-4993-42E8-B892-B8B912E04C6B}" dt="2025-12-29T19:45:18.658" v="0" actId="47"/>
        <pc:sldMkLst>
          <pc:docMk/>
          <pc:sldMk cId="2429916597" sldId="1877"/>
        </pc:sldMkLst>
      </pc:sldChg>
      <pc:sldMasterChg chg="del delSldLayout">
        <pc:chgData name="Edna Brigitte Ariza Rojas" userId="9cbc8d81-649e-4ba1-ac2c-b6c1f7ae4a0e" providerId="ADAL" clId="{455ADFA0-4993-42E8-B892-B8B912E04C6B}" dt="2025-12-29T19:45:18.658" v="0" actId="47"/>
        <pc:sldMasterMkLst>
          <pc:docMk/>
          <pc:sldMasterMk cId="122232383" sldId="2147483673"/>
        </pc:sldMasterMkLst>
        <pc:sldLayoutChg chg="del">
          <pc:chgData name="Edna Brigitte Ariza Rojas" userId="9cbc8d81-649e-4ba1-ac2c-b6c1f7ae4a0e" providerId="ADAL" clId="{455ADFA0-4993-42E8-B892-B8B912E04C6B}" dt="2025-12-29T19:45:18.658" v="0" actId="47"/>
          <pc:sldLayoutMkLst>
            <pc:docMk/>
            <pc:sldMasterMk cId="122232383" sldId="2147483673"/>
            <pc:sldLayoutMk cId="1346552965" sldId="2147483674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5:18.658" v="0" actId="47"/>
          <pc:sldLayoutMkLst>
            <pc:docMk/>
            <pc:sldMasterMk cId="122232383" sldId="2147483673"/>
            <pc:sldLayoutMk cId="3142296273" sldId="2147483675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5:18.658" v="0" actId="47"/>
          <pc:sldLayoutMkLst>
            <pc:docMk/>
            <pc:sldMasterMk cId="122232383" sldId="2147483673"/>
            <pc:sldLayoutMk cId="3847966449" sldId="2147483676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5:18.658" v="0" actId="47"/>
          <pc:sldLayoutMkLst>
            <pc:docMk/>
            <pc:sldMasterMk cId="122232383" sldId="2147483673"/>
            <pc:sldLayoutMk cId="4097305421" sldId="2147483677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5:18.658" v="0" actId="47"/>
          <pc:sldLayoutMkLst>
            <pc:docMk/>
            <pc:sldMasterMk cId="122232383" sldId="2147483673"/>
            <pc:sldLayoutMk cId="1431886273" sldId="2147483678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5:18.658" v="0" actId="47"/>
          <pc:sldLayoutMkLst>
            <pc:docMk/>
            <pc:sldMasterMk cId="122232383" sldId="2147483673"/>
            <pc:sldLayoutMk cId="4243597238" sldId="21474836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pabon\Downloads\Cuadro%20Control%20PQRSF%202025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pabon\Downloads\Cuadro%20Control%20PQRSF%202025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[Cuadro Control PQRSF 2025 (1).xlsx]Hoja1!TablaDinámica1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00488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FFB3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488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rgbClr val="FFB3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488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B3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9824208266237252E-2"/>
          <c:y val="4.2804179305695987E-2"/>
          <c:w val="0.95313338701019856"/>
          <c:h val="0.796418379957308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Hoja1!$B$3:$B$4</c:f>
              <c:strCache>
                <c:ptCount val="1"/>
                <c:pt idx="0">
                  <c:v>Queja</c:v>
                </c:pt>
              </c:strCache>
            </c:strRef>
          </c:tx>
          <c:spPr>
            <a:solidFill>
              <a:srgbClr val="0048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Hoja1!$A$5:$A$14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Hoja1!$B$5:$B$14</c:f>
              <c:numCache>
                <c:formatCode>General</c:formatCode>
                <c:ptCount val="9"/>
                <c:pt idx="0">
                  <c:v>8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A-441C-A4EE-23ACD6ED703F}"/>
            </c:ext>
          </c:extLst>
        </c:ser>
        <c:ser>
          <c:idx val="1"/>
          <c:order val="1"/>
          <c:tx>
            <c:strRef>
              <c:f>Hoja1!$C$3:$C$4</c:f>
              <c:strCache>
                <c:ptCount val="1"/>
                <c:pt idx="0">
                  <c:v>Reclamo</c:v>
                </c:pt>
              </c:strCache>
            </c:strRef>
          </c:tx>
          <c:spPr>
            <a:solidFill>
              <a:srgbClr val="FFB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Hoja1!$A$5:$A$14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Hoja1!$C$5:$C$14</c:f>
              <c:numCache>
                <c:formatCode>General</c:formatCode>
                <c:ptCount val="9"/>
                <c:pt idx="0">
                  <c:v>1</c:v>
                </c:pt>
                <c:pt idx="2">
                  <c:v>3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4A-441C-A4EE-23ACD6ED70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659392"/>
        <c:axId val="188654112"/>
      </c:barChart>
      <c:catAx>
        <c:axId val="18865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654112"/>
        <c:crosses val="autoZero"/>
        <c:auto val="1"/>
        <c:lblAlgn val="ctr"/>
        <c:lblOffset val="100"/>
        <c:noMultiLvlLbl val="0"/>
      </c:catAx>
      <c:valAx>
        <c:axId val="188654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86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[Cuadro Control PQRSF 2025 (1).xlsx]Hoja1!TablaDinámica2</c:name>
    <c:fmtId val="1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B3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00488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488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B300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488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rgbClr val="FFB3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Hoja1!$B$23</c:f>
              <c:strCache>
                <c:ptCount val="1"/>
                <c:pt idx="0">
                  <c:v>Total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48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71-4E45-B1D3-E119927E5C45}"/>
              </c:ext>
            </c:extLst>
          </c:dPt>
          <c:dPt>
            <c:idx val="1"/>
            <c:bubble3D val="0"/>
            <c:spPr>
              <a:solidFill>
                <a:srgbClr val="FFB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71-4E45-B1D3-E119927E5C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Hoja1!$A$24:$A$26</c:f>
              <c:strCache>
                <c:ptCount val="2"/>
                <c:pt idx="0">
                  <c:v>Queja</c:v>
                </c:pt>
                <c:pt idx="1">
                  <c:v>Reclamo</c:v>
                </c:pt>
              </c:strCache>
            </c:strRef>
          </c:cat>
          <c:val>
            <c:numRef>
              <c:f>Hoja1!$B$24:$B$26</c:f>
              <c:numCache>
                <c:formatCode>General</c:formatCode>
                <c:ptCount val="2"/>
                <c:pt idx="0">
                  <c:v>22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71-4E45-B1D3-E119927E5C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ADC2-5ACC-45F3-940D-A92D232D26C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6E38-640D-4230-9100-1405D8EDC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52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9A3D3-AD7A-4264-801A-708729EB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82F4F-B013-4F9A-A8DD-52BBD4E1F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7F979-54FB-4060-88FF-BB93999C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3E0E4-7636-451C-BFD0-6667202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29BB1-5D05-483C-85E9-EA2CEC84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3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B0A93-E3B0-4C73-AF78-7FCE60F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6BC416-D20B-4CDC-8D1C-08A76969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C26D9-3E1B-4B20-B535-8F81E270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CDD4C-B340-4302-B253-0E0960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47460-5E81-4F20-BB52-35086E3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875779-C889-42BD-B763-C3A700033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FE890-B4D4-4CE2-B9ED-5F56359F1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AF16C-085A-4884-A759-6EC2E67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11005-E784-4345-849E-FCBE17FA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638DE-8BF1-4235-ADA9-1AF7D80F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30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3FC74-8CBE-418D-B387-D9260445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01E026-F382-4121-A3C8-8B961FCC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71C94-A9C0-4F01-9474-618A9B48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932E4-6F4B-4A90-9E72-153DD8C9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63682-56FB-42DD-9D89-6089C25A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09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46FD1-CC0A-405A-ADFE-60B91E4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8A930-6FE0-44B0-A470-CE485321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87B76-D6B7-418C-91E7-B00E8F87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EF197-6807-4C9E-8C29-67F9ACC0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43737-EAB6-4B6C-96F2-3906400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78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138DD-27E5-43A7-816B-EF03EFAA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464D0A-FBBE-475C-BA76-DDB76DB8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CDB5F-E458-460A-A5AA-77C4BE01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C5885-1834-4BB1-811C-67DE253C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CE024-033A-49B5-8EA0-535CB177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40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B0331-28C8-4063-BE6E-6F8A64C0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BC431-916A-45B3-A4CA-55E9A7174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08007-C0BD-4B7C-94C2-4685E349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70DCD-0568-487E-B305-60FE8D23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007AA5-D1F9-4CE3-BE38-7825E76E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4615AD-D74D-49A2-9FEA-C9EE826C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53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CC48D-4691-4791-9935-9301B18F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19B5F-E98E-41E3-BAE7-D4B47260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1A5859-52CB-4CEA-B063-C1FE0181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FDD2C3-240E-4D1F-8BC4-72BE961BE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9D200C-2DE1-4447-84CD-E393F5E1D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B2C3F0-F3A3-4BF8-8438-E0AC5E0B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E437C0-D8E0-477B-B9F4-D0D8AD5E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58AE1-B9B4-417D-881A-A5A1E2A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6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C89B-88E2-4F26-BCFA-74FB37AB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84F4B-9148-4552-A1C7-22DFCE0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9D9F67-95FF-436C-ABE6-CED72E4C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78D58-8066-4FE3-A24B-89EEB8D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24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49784C-FAC1-4CF7-8432-10F48ADC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0B45DC-AAEC-45AF-AEEB-6CB4ECA7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52A87-D5DB-4DC1-A92B-560DBB56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78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0576C-7D8B-4B0A-B875-9F02500A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C9EB0-4DDF-4E64-8DD9-4D6C62EC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6F130D-BA76-483A-AB56-4E06B9924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155D4-F36B-4975-8A94-1E6A98CA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5334E1-0CC9-4B01-BBA1-112E7EAB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BA16F-F92D-4B68-A289-5ED87B5D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0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05E3-1F6B-4B69-8738-78C62CAC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D7285-B8A9-4AEE-BDEE-80D84586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CA503-0920-4514-A0F4-96687473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82C95-E98B-4954-92E5-B48AAE30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66DDE-0732-49E3-8B8F-6C996F26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78B5F-E20D-47C1-98BA-91CBE411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DCDA2F-0EEA-4DE9-BA55-967C4515B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9C945-5522-47B3-BAC3-AADE0D38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3FC68-CF7C-4041-99AA-E17B0A23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7E70FE-86DF-482A-8F59-8B16A9A6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BA2D9-BD23-4232-AE05-A66100CC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60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C1A0F-58F9-41E0-9037-9A9C315F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1144C-714A-4EF9-8294-633B2EF1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55890-8259-444F-8564-F716340B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5FD40-2D45-486D-B511-90520350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942D2-9973-4CF3-926B-ECF47014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72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6EB4A4-C8E0-4645-A42E-78A775B1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E63D59-B65B-463F-90CE-848675B30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68601-3409-42AD-A2F4-FCE1179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B41B1-501E-4E6F-B209-806C2D27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8963D-D1C0-46AD-A83B-D84B20B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84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11529884" y="-107021"/>
            <a:ext cx="312400" cy="4853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1618633" y="0"/>
            <a:ext cx="312400" cy="46696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1409045" y="41822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1194233" y="1302467"/>
            <a:ext cx="30644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2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F69C0-5DAA-48A8-912E-6F479929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4BF7B2-D221-4E0F-B8FD-F51F67E5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6267A-55DF-43F5-BDA0-2B752D31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CED78-45D4-4C6D-B820-67339FAB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4E320-B7A9-49D9-B15C-6DC0BF91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536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5DA30-23E5-4764-ABB1-2461C3D8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37386-6940-4EB3-AD82-7BE5A8A56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A83E3-E3E3-45B2-BFE6-397C39F43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DB959-9A82-41CB-9A39-2E25D49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D086F-F4AE-4E3C-ADE5-3B0910A7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9596EC-A7CA-43F4-991B-E5F4093C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19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E15EE-1E39-45E7-9183-355112E0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59C82-0E71-4C61-BE74-EE68AC72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2BB20-4B30-4F11-A3E3-24C5047D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7EB11-B139-4AE6-AB87-B3A6F223D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A40E8E-5063-4FB3-A28B-F0182263F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DFDC9-CA33-4FF0-B88F-5CBA8E90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B2209B-845B-4156-B746-80E6B3C7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D09904-7EF2-4DDD-A59D-737C5CA2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1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C1237-0D44-4D25-BE2E-247113F6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907416-DA26-4AEF-9B83-FA9989E7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D570A2-EFD8-4985-AA97-E6BA073B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9FAD47-B1A9-410A-AD53-569589F4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0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D7C49-4B74-4E50-8EAC-F3534B5E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0C9FBC-F70B-448D-9BE8-380F7B7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A1F01F-4050-4B5B-A059-CB2CFFFB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6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A581D-DD1B-4B8D-A110-BCB6E2A4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8A33E-8B43-446F-827D-52B2B59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7EBCF-8A65-4C2E-B49B-A1DDA8957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EB70B-653D-4298-86FE-318EEC53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F9874E-467A-4E78-BE36-367B5DFE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4C899-B994-4FF2-976B-C934DB71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9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17334-9906-49A9-894C-819AFCD6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495BB1-A50D-4680-9EA3-5A7FEDCD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2C38B-5011-4366-9445-3C3C288FD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2845E-C07A-4A0E-A273-CE960380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B0836-E484-4607-B51E-B5E6338C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E0FC7E-C6AF-4359-994F-2E933A4B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4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51DD7D-54FA-4037-BA04-6964784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CE97B-48C9-4360-AD27-1511CFCB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3C560-7BBC-4C17-AE93-B275A6B29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16C2A-1AA0-4982-9A93-8AFD7F1AE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FD7A0-709F-4055-8DF2-D0E6E815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0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94D975-833A-4E04-BE5F-3A8D9A4C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22EF0-E0FF-4EF8-AA0A-DE774632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6B04E-30A4-45F2-848C-942DFD3C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DDDA5-6860-432C-8FB1-62C40060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E5882-F75C-45F1-B216-9EE4F3264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6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160" b="32415"/>
          <a:stretch>
            <a:fillRect/>
          </a:stretch>
        </p:blipFill>
        <p:spPr>
          <a:xfrm>
            <a:off x="0" y="1221549"/>
            <a:ext cx="12192000" cy="41797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4512" y="5084105"/>
            <a:ext cx="5261318" cy="1138895"/>
            <a:chOff x="0" y="0"/>
            <a:chExt cx="4303179" cy="5778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3180" cy="577884"/>
            </a:xfrm>
            <a:custGeom>
              <a:avLst/>
              <a:gdLst/>
              <a:ahLst/>
              <a:cxnLst/>
              <a:rect l="l" t="t" r="r" b="b"/>
              <a:pathLst>
                <a:path w="4303180" h="577884">
                  <a:moveTo>
                    <a:pt x="0" y="0"/>
                  </a:moveTo>
                  <a:lnTo>
                    <a:pt x="4303180" y="0"/>
                  </a:lnTo>
                  <a:lnTo>
                    <a:pt x="4303180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938055"/>
            <a:ext cx="5261317" cy="1138895"/>
            <a:chOff x="0" y="0"/>
            <a:chExt cx="4253435" cy="577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435" cy="577884"/>
            </a:xfrm>
            <a:custGeom>
              <a:avLst/>
              <a:gdLst/>
              <a:ahLst/>
              <a:cxnLst/>
              <a:rect l="l" t="t" r="r" b="b"/>
              <a:pathLst>
                <a:path w="4253435" h="577884">
                  <a:moveTo>
                    <a:pt x="0" y="0"/>
                  </a:moveTo>
                  <a:lnTo>
                    <a:pt x="4253435" y="0"/>
                  </a:lnTo>
                  <a:lnTo>
                    <a:pt x="4253435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2CC42-9B02-4B13-8E61-E5004D52ACAE}"/>
              </a:ext>
            </a:extLst>
          </p:cNvPr>
          <p:cNvSpPr txBox="1"/>
          <p:nvPr/>
        </p:nvSpPr>
        <p:spPr>
          <a:xfrm>
            <a:off x="-219277" y="5285777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Informe de PQRSF 2025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E03B4DD-5D67-4FAA-BEDB-1A21A784B294}"/>
              </a:ext>
            </a:extLst>
          </p:cNvPr>
          <p:cNvSpPr txBox="1"/>
          <p:nvPr/>
        </p:nvSpPr>
        <p:spPr>
          <a:xfrm>
            <a:off x="7675030" y="29028"/>
            <a:ext cx="4760159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lvl="1" algn="just">
              <a:lnSpc>
                <a:spcPts val="2226"/>
              </a:lnSpc>
            </a:pP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Somos</a:t>
            </a:r>
            <a:r>
              <a:rPr kumimoji="0" lang="en-US" sz="1600" b="1" i="0" u="none" strike="noStrike" kern="1200" cap="none" spc="47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Confianza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Seguridad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Transparencia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kumimoji="0" lang="en-US" sz="1600" b="1" i="0" u="none" strike="noStrike" kern="1200" cap="none" spc="47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F8FAF38-2F6F-9B85-865F-17AAE0B0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392" y="6037921"/>
            <a:ext cx="1905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CB92BCD4-0E1E-6B6D-B725-620723DF56DC}"/>
              </a:ext>
            </a:extLst>
          </p:cNvPr>
          <p:cNvSpPr>
            <a:spLocks/>
          </p:cNvSpPr>
          <p:nvPr/>
        </p:nvSpPr>
        <p:spPr>
          <a:xfrm>
            <a:off x="6784724" y="1391802"/>
            <a:ext cx="4734306" cy="4440324"/>
          </a:xfrm>
          <a:prstGeom prst="roundRect">
            <a:avLst>
              <a:gd name="adj" fmla="val 6473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8A3520B-91D2-46B5-91B9-40C98017E88F}"/>
              </a:ext>
            </a:extLst>
          </p:cNvPr>
          <p:cNvSpPr txBox="1"/>
          <p:nvPr/>
        </p:nvSpPr>
        <p:spPr>
          <a:xfrm>
            <a:off x="523494" y="6272680"/>
            <a:ext cx="11092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Corte Información: </a:t>
            </a:r>
            <a:r>
              <a:rPr kumimoji="0" lang="es-MX" sz="9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Actualizado a septiembre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2025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Cifras Consolidadas 2025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2743D8B-09C6-0076-FC75-E98B7DA92A40}"/>
              </a:ext>
            </a:extLst>
          </p:cNvPr>
          <p:cNvGrpSpPr/>
          <p:nvPr/>
        </p:nvGrpSpPr>
        <p:grpSpPr>
          <a:xfrm>
            <a:off x="7172528" y="2355710"/>
            <a:ext cx="4095759" cy="399873"/>
            <a:chOff x="7217763" y="2109761"/>
            <a:chExt cx="4095759" cy="399873"/>
          </a:xfrm>
          <a:solidFill>
            <a:srgbClr val="004886"/>
          </a:solidFill>
        </p:grpSpPr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38E22481-5924-220C-3C79-AB36FAACCE0C}"/>
                </a:ext>
              </a:extLst>
            </p:cNvPr>
            <p:cNvSpPr txBox="1"/>
            <p:nvPr/>
          </p:nvSpPr>
          <p:spPr>
            <a:xfrm>
              <a:off x="8008153" y="2251088"/>
              <a:ext cx="3305369" cy="20415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Se realizó 1 traslado por competencia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7" name="Google Shape;12989;p86">
              <a:extLst>
                <a:ext uri="{FF2B5EF4-FFF2-40B4-BE49-F238E27FC236}">
                  <a16:creationId xmlns:a16="http://schemas.microsoft.com/office/drawing/2014/main" id="{E03AF4FB-F5D4-BE45-B70A-43C732F9A9EF}"/>
                </a:ext>
              </a:extLst>
            </p:cNvPr>
            <p:cNvSpPr/>
            <p:nvPr/>
          </p:nvSpPr>
          <p:spPr>
            <a:xfrm>
              <a:off x="7300453" y="2181183"/>
              <a:ext cx="105242" cy="33317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990;p86">
              <a:extLst>
                <a:ext uri="{FF2B5EF4-FFF2-40B4-BE49-F238E27FC236}">
                  <a16:creationId xmlns:a16="http://schemas.microsoft.com/office/drawing/2014/main" id="{855F7E52-67E9-B792-8D8F-33D19D4A2D05}"/>
                </a:ext>
              </a:extLst>
            </p:cNvPr>
            <p:cNvSpPr/>
            <p:nvPr/>
          </p:nvSpPr>
          <p:spPr>
            <a:xfrm>
              <a:off x="7269006" y="2416252"/>
              <a:ext cx="19854" cy="70728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91;p86">
              <a:extLst>
                <a:ext uri="{FF2B5EF4-FFF2-40B4-BE49-F238E27FC236}">
                  <a16:creationId xmlns:a16="http://schemas.microsoft.com/office/drawing/2014/main" id="{B9CBAA7F-F67C-8FD0-52C0-BCA96B7B3809}"/>
                </a:ext>
              </a:extLst>
            </p:cNvPr>
            <p:cNvSpPr/>
            <p:nvPr/>
          </p:nvSpPr>
          <p:spPr>
            <a:xfrm>
              <a:off x="7217763" y="2121809"/>
              <a:ext cx="269932" cy="367246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92;p86">
              <a:extLst>
                <a:ext uri="{FF2B5EF4-FFF2-40B4-BE49-F238E27FC236}">
                  <a16:creationId xmlns:a16="http://schemas.microsoft.com/office/drawing/2014/main" id="{C7044592-4EDB-AB12-CAD0-16887B75D437}"/>
                </a:ext>
              </a:extLst>
            </p:cNvPr>
            <p:cNvSpPr/>
            <p:nvPr/>
          </p:nvSpPr>
          <p:spPr>
            <a:xfrm>
              <a:off x="7633160" y="2109761"/>
              <a:ext cx="253520" cy="377218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993;p86">
              <a:extLst>
                <a:ext uri="{FF2B5EF4-FFF2-40B4-BE49-F238E27FC236}">
                  <a16:creationId xmlns:a16="http://schemas.microsoft.com/office/drawing/2014/main" id="{C211D397-E86D-7123-C51B-215F1E8A26A9}"/>
                </a:ext>
              </a:extLst>
            </p:cNvPr>
            <p:cNvSpPr/>
            <p:nvPr/>
          </p:nvSpPr>
          <p:spPr>
            <a:xfrm>
              <a:off x="7825165" y="2426513"/>
              <a:ext cx="19165" cy="60468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994;p86">
              <a:extLst>
                <a:ext uri="{FF2B5EF4-FFF2-40B4-BE49-F238E27FC236}">
                  <a16:creationId xmlns:a16="http://schemas.microsoft.com/office/drawing/2014/main" id="{9D72238B-C246-1EA6-F3A0-F59300008DA5}"/>
                </a:ext>
              </a:extLst>
            </p:cNvPr>
            <p:cNvSpPr/>
            <p:nvPr/>
          </p:nvSpPr>
          <p:spPr>
            <a:xfrm>
              <a:off x="7541634" y="2458101"/>
              <a:ext cx="19854" cy="18560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995;p86">
              <a:extLst>
                <a:ext uri="{FF2B5EF4-FFF2-40B4-BE49-F238E27FC236}">
                  <a16:creationId xmlns:a16="http://schemas.microsoft.com/office/drawing/2014/main" id="{38309C88-3343-ACF5-8FEE-E0E13DB86DC8}"/>
                </a:ext>
              </a:extLst>
            </p:cNvPr>
            <p:cNvSpPr/>
            <p:nvPr/>
          </p:nvSpPr>
          <p:spPr>
            <a:xfrm>
              <a:off x="7384462" y="2426455"/>
              <a:ext cx="134678" cy="83179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96;p86">
              <a:extLst>
                <a:ext uri="{FF2B5EF4-FFF2-40B4-BE49-F238E27FC236}">
                  <a16:creationId xmlns:a16="http://schemas.microsoft.com/office/drawing/2014/main" id="{D8D974AA-D603-378C-A024-3C5ACF6674F3}"/>
                </a:ext>
              </a:extLst>
            </p:cNvPr>
            <p:cNvSpPr/>
            <p:nvPr/>
          </p:nvSpPr>
          <p:spPr>
            <a:xfrm>
              <a:off x="7583983" y="2425764"/>
              <a:ext cx="135309" cy="81796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425F275-678C-1274-D6E3-1A4739455023}"/>
              </a:ext>
            </a:extLst>
          </p:cNvPr>
          <p:cNvGrpSpPr/>
          <p:nvPr/>
        </p:nvGrpSpPr>
        <p:grpSpPr>
          <a:xfrm>
            <a:off x="7172528" y="3011799"/>
            <a:ext cx="4013361" cy="640175"/>
            <a:chOff x="7327739" y="2916209"/>
            <a:chExt cx="4013361" cy="640175"/>
          </a:xfrm>
          <a:solidFill>
            <a:srgbClr val="004886"/>
          </a:solidFill>
        </p:grpSpPr>
        <p:sp>
          <p:nvSpPr>
            <p:cNvPr id="65" name="TextBox 25">
              <a:extLst>
                <a:ext uri="{FF2B5EF4-FFF2-40B4-BE49-F238E27FC236}">
                  <a16:creationId xmlns:a16="http://schemas.microsoft.com/office/drawing/2014/main" id="{D2E0AFDD-D907-3B35-3F88-102BCCF5CBD2}"/>
                </a:ext>
              </a:extLst>
            </p:cNvPr>
            <p:cNvSpPr txBox="1"/>
            <p:nvPr/>
          </p:nvSpPr>
          <p:spPr>
            <a:xfrm>
              <a:off x="8035731" y="2916209"/>
              <a:ext cx="3305369" cy="6401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No se han recibido quejas o reclamos asociados a solicitudes de información pública.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Google Shape;7448;p70">
              <a:extLst>
                <a:ext uri="{FF2B5EF4-FFF2-40B4-BE49-F238E27FC236}">
                  <a16:creationId xmlns:a16="http://schemas.microsoft.com/office/drawing/2014/main" id="{F9BDDE8C-E161-3BD8-8AA3-5436B3F26008}"/>
                </a:ext>
              </a:extLst>
            </p:cNvPr>
            <p:cNvSpPr/>
            <p:nvPr/>
          </p:nvSpPr>
          <p:spPr>
            <a:xfrm>
              <a:off x="7327739" y="3013628"/>
              <a:ext cx="343065" cy="445336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7449;p70">
              <a:extLst>
                <a:ext uri="{FF2B5EF4-FFF2-40B4-BE49-F238E27FC236}">
                  <a16:creationId xmlns:a16="http://schemas.microsoft.com/office/drawing/2014/main" id="{6B1A5955-0CB8-5DE2-045A-E68D7FED41C2}"/>
                </a:ext>
              </a:extLst>
            </p:cNvPr>
            <p:cNvSpPr/>
            <p:nvPr/>
          </p:nvSpPr>
          <p:spPr>
            <a:xfrm>
              <a:off x="7381911" y="3327736"/>
              <a:ext cx="80685" cy="80685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7450;p70">
              <a:extLst>
                <a:ext uri="{FF2B5EF4-FFF2-40B4-BE49-F238E27FC236}">
                  <a16:creationId xmlns:a16="http://schemas.microsoft.com/office/drawing/2014/main" id="{4CEAC330-EF58-21B2-943F-0237943CB7E8}"/>
                </a:ext>
              </a:extLst>
            </p:cNvPr>
            <p:cNvSpPr/>
            <p:nvPr/>
          </p:nvSpPr>
          <p:spPr>
            <a:xfrm>
              <a:off x="7381911" y="3223020"/>
              <a:ext cx="80685" cy="79501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7451;p70">
              <a:extLst>
                <a:ext uri="{FF2B5EF4-FFF2-40B4-BE49-F238E27FC236}">
                  <a16:creationId xmlns:a16="http://schemas.microsoft.com/office/drawing/2014/main" id="{3E6BAF27-8CF9-711C-9D21-6F6CE08CD019}"/>
                </a:ext>
              </a:extLst>
            </p:cNvPr>
            <p:cNvSpPr/>
            <p:nvPr/>
          </p:nvSpPr>
          <p:spPr>
            <a:xfrm>
              <a:off x="7381911" y="3117121"/>
              <a:ext cx="80685" cy="80685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7452;p70">
              <a:extLst>
                <a:ext uri="{FF2B5EF4-FFF2-40B4-BE49-F238E27FC236}">
                  <a16:creationId xmlns:a16="http://schemas.microsoft.com/office/drawing/2014/main" id="{CCD3F384-A8BC-27B4-38C9-2368D3612FAB}"/>
                </a:ext>
              </a:extLst>
            </p:cNvPr>
            <p:cNvSpPr/>
            <p:nvPr/>
          </p:nvSpPr>
          <p:spPr>
            <a:xfrm>
              <a:off x="7487811" y="3117121"/>
              <a:ext cx="131228" cy="27736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7453;p70">
              <a:extLst>
                <a:ext uri="{FF2B5EF4-FFF2-40B4-BE49-F238E27FC236}">
                  <a16:creationId xmlns:a16="http://schemas.microsoft.com/office/drawing/2014/main" id="{D1055395-5E3A-1B7C-8FC6-2D0B4994A0EA}"/>
                </a:ext>
              </a:extLst>
            </p:cNvPr>
            <p:cNvSpPr/>
            <p:nvPr/>
          </p:nvSpPr>
          <p:spPr>
            <a:xfrm>
              <a:off x="7487811" y="3170071"/>
              <a:ext cx="79501" cy="27736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7454;p70">
              <a:extLst>
                <a:ext uri="{FF2B5EF4-FFF2-40B4-BE49-F238E27FC236}">
                  <a16:creationId xmlns:a16="http://schemas.microsoft.com/office/drawing/2014/main" id="{E7DC8E67-A342-7705-1E8E-7517D23432FF}"/>
                </a:ext>
              </a:extLst>
            </p:cNvPr>
            <p:cNvSpPr/>
            <p:nvPr/>
          </p:nvSpPr>
          <p:spPr>
            <a:xfrm>
              <a:off x="7487811" y="3223020"/>
              <a:ext cx="131228" cy="26551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7455;p70">
              <a:extLst>
                <a:ext uri="{FF2B5EF4-FFF2-40B4-BE49-F238E27FC236}">
                  <a16:creationId xmlns:a16="http://schemas.microsoft.com/office/drawing/2014/main" id="{E8797B9B-E890-CCF5-1FFA-816E80945444}"/>
                </a:ext>
              </a:extLst>
            </p:cNvPr>
            <p:cNvSpPr/>
            <p:nvPr/>
          </p:nvSpPr>
          <p:spPr>
            <a:xfrm>
              <a:off x="7487811" y="3274786"/>
              <a:ext cx="79501" cy="27736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7456;p70">
              <a:extLst>
                <a:ext uri="{FF2B5EF4-FFF2-40B4-BE49-F238E27FC236}">
                  <a16:creationId xmlns:a16="http://schemas.microsoft.com/office/drawing/2014/main" id="{4A58E099-D004-E479-0009-885D2BDE8EC1}"/>
                </a:ext>
              </a:extLst>
            </p:cNvPr>
            <p:cNvSpPr/>
            <p:nvPr/>
          </p:nvSpPr>
          <p:spPr>
            <a:xfrm>
              <a:off x="7487811" y="3327736"/>
              <a:ext cx="131228" cy="27736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7457;p70">
              <a:extLst>
                <a:ext uri="{FF2B5EF4-FFF2-40B4-BE49-F238E27FC236}">
                  <a16:creationId xmlns:a16="http://schemas.microsoft.com/office/drawing/2014/main" id="{4E69B41A-AF44-DEEE-A565-97F28A8DD19D}"/>
                </a:ext>
              </a:extLst>
            </p:cNvPr>
            <p:cNvSpPr/>
            <p:nvPr/>
          </p:nvSpPr>
          <p:spPr>
            <a:xfrm>
              <a:off x="7487811" y="3380724"/>
              <a:ext cx="79501" cy="27697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7458;p70">
              <a:extLst>
                <a:ext uri="{FF2B5EF4-FFF2-40B4-BE49-F238E27FC236}">
                  <a16:creationId xmlns:a16="http://schemas.microsoft.com/office/drawing/2014/main" id="{A08A83C8-8B0F-23E1-40E2-8B250BD0C5DF}"/>
                </a:ext>
              </a:extLst>
            </p:cNvPr>
            <p:cNvSpPr/>
            <p:nvPr/>
          </p:nvSpPr>
          <p:spPr>
            <a:xfrm>
              <a:off x="7698464" y="3066578"/>
              <a:ext cx="78240" cy="367134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22067B5-1BA2-58B9-49CF-EC7773959F40}"/>
              </a:ext>
            </a:extLst>
          </p:cNvPr>
          <p:cNvGrpSpPr/>
          <p:nvPr/>
        </p:nvGrpSpPr>
        <p:grpSpPr>
          <a:xfrm>
            <a:off x="7172528" y="1638118"/>
            <a:ext cx="4014726" cy="461376"/>
            <a:chOff x="7326374" y="1273731"/>
            <a:chExt cx="4014726" cy="461376"/>
          </a:xfrm>
          <a:solidFill>
            <a:srgbClr val="004886"/>
          </a:solidFill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97FD2D0B-CF43-D678-2E05-47D46D136527}"/>
                </a:ext>
              </a:extLst>
            </p:cNvPr>
            <p:cNvSpPr txBox="1"/>
            <p:nvPr/>
          </p:nvSpPr>
          <p:spPr>
            <a:xfrm>
              <a:off x="8035731" y="1293336"/>
              <a:ext cx="3305369" cy="422167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CO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El tiempo promedio de atención es de 9 días para quejas o reclamos.</a:t>
              </a:r>
            </a:p>
          </p:txBody>
        </p:sp>
        <p:sp>
          <p:nvSpPr>
            <p:cNvPr id="82" name="Google Shape;5314;p65">
              <a:extLst>
                <a:ext uri="{FF2B5EF4-FFF2-40B4-BE49-F238E27FC236}">
                  <a16:creationId xmlns:a16="http://schemas.microsoft.com/office/drawing/2014/main" id="{39B5B4D4-EA88-8990-7B4B-387C008C1EAE}"/>
                </a:ext>
              </a:extLst>
            </p:cNvPr>
            <p:cNvSpPr/>
            <p:nvPr/>
          </p:nvSpPr>
          <p:spPr>
            <a:xfrm>
              <a:off x="7326374" y="1273731"/>
              <a:ext cx="451695" cy="461376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5315;p65">
              <a:extLst>
                <a:ext uri="{FF2B5EF4-FFF2-40B4-BE49-F238E27FC236}">
                  <a16:creationId xmlns:a16="http://schemas.microsoft.com/office/drawing/2014/main" id="{CEB80F85-8477-817F-24FA-A993D1E11F28}"/>
                </a:ext>
              </a:extLst>
            </p:cNvPr>
            <p:cNvSpPr/>
            <p:nvPr/>
          </p:nvSpPr>
          <p:spPr>
            <a:xfrm>
              <a:off x="7538644" y="1435935"/>
              <a:ext cx="81935" cy="135154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5316;p65">
              <a:extLst>
                <a:ext uri="{FF2B5EF4-FFF2-40B4-BE49-F238E27FC236}">
                  <a16:creationId xmlns:a16="http://schemas.microsoft.com/office/drawing/2014/main" id="{EB557BD5-92E4-D623-7996-441B0E880197}"/>
                </a:ext>
              </a:extLst>
            </p:cNvPr>
            <p:cNvSpPr/>
            <p:nvPr/>
          </p:nvSpPr>
          <p:spPr>
            <a:xfrm>
              <a:off x="7379307" y="1327783"/>
              <a:ext cx="345852" cy="353272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62940F3-9B28-49FC-2F52-725CCDA8A4C0}"/>
              </a:ext>
            </a:extLst>
          </p:cNvPr>
          <p:cNvGrpSpPr/>
          <p:nvPr/>
        </p:nvGrpSpPr>
        <p:grpSpPr>
          <a:xfrm>
            <a:off x="7172528" y="3908190"/>
            <a:ext cx="4014565" cy="645609"/>
            <a:chOff x="7326535" y="3829123"/>
            <a:chExt cx="4014565" cy="645609"/>
          </a:xfrm>
          <a:solidFill>
            <a:srgbClr val="004886"/>
          </a:solidFill>
        </p:grpSpPr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264D84AC-F71B-0866-FA24-FB58B58F542A}"/>
                </a:ext>
              </a:extLst>
            </p:cNvPr>
            <p:cNvSpPr txBox="1"/>
            <p:nvPr/>
          </p:nvSpPr>
          <p:spPr>
            <a:xfrm>
              <a:off x="8035731" y="3834557"/>
              <a:ext cx="3305369" cy="6401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 este periodo el Defensor del Consumidor Financiero ha trasladado a la Fiduciaria 10 solicitudes.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6" name="Google Shape;7479;p70">
              <a:extLst>
                <a:ext uri="{FF2B5EF4-FFF2-40B4-BE49-F238E27FC236}">
                  <a16:creationId xmlns:a16="http://schemas.microsoft.com/office/drawing/2014/main" id="{5353435A-623A-62D4-CCEC-E4F3D26B7369}"/>
                </a:ext>
              </a:extLst>
            </p:cNvPr>
            <p:cNvSpPr/>
            <p:nvPr/>
          </p:nvSpPr>
          <p:spPr>
            <a:xfrm>
              <a:off x="7326535" y="3829123"/>
              <a:ext cx="440522" cy="43303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Google Shape;7480;p70">
            <a:extLst>
              <a:ext uri="{FF2B5EF4-FFF2-40B4-BE49-F238E27FC236}">
                <a16:creationId xmlns:a16="http://schemas.microsoft.com/office/drawing/2014/main" id="{60C17856-252D-8961-5709-AB731C095C72}"/>
              </a:ext>
            </a:extLst>
          </p:cNvPr>
          <p:cNvSpPr/>
          <p:nvPr/>
        </p:nvSpPr>
        <p:spPr>
          <a:xfrm>
            <a:off x="7474924" y="4076775"/>
            <a:ext cx="63838" cy="63532"/>
          </a:xfrm>
          <a:custGeom>
            <a:avLst/>
            <a:gdLst/>
            <a:ahLst/>
            <a:cxnLst/>
            <a:rect l="l" t="t" r="r" b="b"/>
            <a:pathLst>
              <a:path w="1671" h="1663" extrusionOk="0">
                <a:moveTo>
                  <a:pt x="1328" y="1"/>
                </a:moveTo>
                <a:cubicBezTo>
                  <a:pt x="1237" y="1"/>
                  <a:pt x="1151" y="40"/>
                  <a:pt x="1103" y="119"/>
                </a:cubicBezTo>
                <a:lnTo>
                  <a:pt x="95" y="1096"/>
                </a:lnTo>
                <a:cubicBezTo>
                  <a:pt x="1" y="1222"/>
                  <a:pt x="1" y="1442"/>
                  <a:pt x="95" y="1568"/>
                </a:cubicBezTo>
                <a:cubicBezTo>
                  <a:pt x="158" y="1631"/>
                  <a:pt x="253" y="1663"/>
                  <a:pt x="343" y="1663"/>
                </a:cubicBezTo>
                <a:cubicBezTo>
                  <a:pt x="434" y="1663"/>
                  <a:pt x="521" y="1631"/>
                  <a:pt x="568" y="1568"/>
                </a:cubicBezTo>
                <a:lnTo>
                  <a:pt x="1576" y="592"/>
                </a:lnTo>
                <a:cubicBezTo>
                  <a:pt x="1671" y="466"/>
                  <a:pt x="1671" y="213"/>
                  <a:pt x="1576" y="119"/>
                </a:cubicBezTo>
                <a:cubicBezTo>
                  <a:pt x="1513" y="40"/>
                  <a:pt x="1418" y="1"/>
                  <a:pt x="1328" y="1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7481;p70">
            <a:extLst>
              <a:ext uri="{FF2B5EF4-FFF2-40B4-BE49-F238E27FC236}">
                <a16:creationId xmlns:a16="http://schemas.microsoft.com/office/drawing/2014/main" id="{E99E996F-2A8E-C012-BD60-A8445A2CB576}"/>
              </a:ext>
            </a:extLst>
          </p:cNvPr>
          <p:cNvSpPr/>
          <p:nvPr/>
        </p:nvSpPr>
        <p:spPr>
          <a:xfrm>
            <a:off x="7420790" y="4056031"/>
            <a:ext cx="26513" cy="63838"/>
          </a:xfrm>
          <a:custGeom>
            <a:avLst/>
            <a:gdLst/>
            <a:ahLst/>
            <a:cxnLst/>
            <a:rect l="l" t="t" r="r" b="b"/>
            <a:pathLst>
              <a:path w="694" h="1671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324"/>
                </a:lnTo>
                <a:cubicBezTo>
                  <a:pt x="0" y="1513"/>
                  <a:pt x="158" y="1670"/>
                  <a:pt x="347" y="1670"/>
                </a:cubicBezTo>
                <a:cubicBezTo>
                  <a:pt x="536" y="1670"/>
                  <a:pt x="693" y="1513"/>
                  <a:pt x="693" y="1324"/>
                </a:cubicBezTo>
                <a:lnTo>
                  <a:pt x="693" y="347"/>
                </a:ln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7482;p70">
            <a:extLst>
              <a:ext uri="{FF2B5EF4-FFF2-40B4-BE49-F238E27FC236}">
                <a16:creationId xmlns:a16="http://schemas.microsoft.com/office/drawing/2014/main" id="{587C695F-1E3C-F00B-55BD-CE5CAC01273A}"/>
              </a:ext>
            </a:extLst>
          </p:cNvPr>
          <p:cNvSpPr/>
          <p:nvPr/>
        </p:nvSpPr>
        <p:spPr>
          <a:xfrm>
            <a:off x="7495401" y="4167967"/>
            <a:ext cx="65022" cy="27697"/>
          </a:xfrm>
          <a:custGeom>
            <a:avLst/>
            <a:gdLst/>
            <a:ahLst/>
            <a:cxnLst/>
            <a:rect l="l" t="t" r="r" b="b"/>
            <a:pathLst>
              <a:path w="1702" h="725" extrusionOk="0">
                <a:moveTo>
                  <a:pt x="347" y="0"/>
                </a:moveTo>
                <a:cubicBezTo>
                  <a:pt x="158" y="0"/>
                  <a:pt x="0" y="158"/>
                  <a:pt x="0" y="378"/>
                </a:cubicBezTo>
                <a:cubicBezTo>
                  <a:pt x="0" y="567"/>
                  <a:pt x="158" y="725"/>
                  <a:pt x="347" y="725"/>
                </a:cubicBezTo>
                <a:lnTo>
                  <a:pt x="1355" y="725"/>
                </a:lnTo>
                <a:cubicBezTo>
                  <a:pt x="1544" y="725"/>
                  <a:pt x="1702" y="567"/>
                  <a:pt x="1702" y="378"/>
                </a:cubicBezTo>
                <a:cubicBezTo>
                  <a:pt x="1670" y="158"/>
                  <a:pt x="1544" y="0"/>
                  <a:pt x="1355" y="0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59F14F24-42AF-30AD-9E5D-98387D1C3609}"/>
              </a:ext>
            </a:extLst>
          </p:cNvPr>
          <p:cNvGrpSpPr/>
          <p:nvPr/>
        </p:nvGrpSpPr>
        <p:grpSpPr>
          <a:xfrm>
            <a:off x="7172528" y="4810014"/>
            <a:ext cx="3950018" cy="858184"/>
            <a:chOff x="7173598" y="4810014"/>
            <a:chExt cx="3950018" cy="858184"/>
          </a:xfrm>
        </p:grpSpPr>
        <p:sp>
          <p:nvSpPr>
            <p:cNvPr id="68" name="TextBox 25">
              <a:extLst>
                <a:ext uri="{FF2B5EF4-FFF2-40B4-BE49-F238E27FC236}">
                  <a16:creationId xmlns:a16="http://schemas.microsoft.com/office/drawing/2014/main" id="{CD3D13AC-CAB3-DE67-9204-FB08AC487196}"/>
                </a:ext>
              </a:extLst>
            </p:cNvPr>
            <p:cNvSpPr txBox="1"/>
            <p:nvPr/>
          </p:nvSpPr>
          <p:spPr>
            <a:xfrm>
              <a:off x="7818247" y="4810014"/>
              <a:ext cx="3305369" cy="85818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Todas las solicitudes fueron atendidas y gestionadas en el plazo conforme al término de Ley y los tiempos definidos por la Fiduciaria.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C18BFCFB-EE45-3761-3E59-95ABF8422F02}"/>
                </a:ext>
              </a:extLst>
            </p:cNvPr>
            <p:cNvGrpSpPr/>
            <p:nvPr/>
          </p:nvGrpSpPr>
          <p:grpSpPr>
            <a:xfrm>
              <a:off x="7173598" y="5006159"/>
              <a:ext cx="334093" cy="465895"/>
              <a:chOff x="7391082" y="4767279"/>
              <a:chExt cx="334093" cy="465895"/>
            </a:xfrm>
          </p:grpSpPr>
          <p:sp>
            <p:nvSpPr>
              <p:cNvPr id="102" name="Google Shape;5630;p66">
                <a:extLst>
                  <a:ext uri="{FF2B5EF4-FFF2-40B4-BE49-F238E27FC236}">
                    <a16:creationId xmlns:a16="http://schemas.microsoft.com/office/drawing/2014/main" id="{C162C903-45D3-4FB5-71C9-FE6B119D40AC}"/>
                  </a:ext>
                </a:extLst>
              </p:cNvPr>
              <p:cNvSpPr/>
              <p:nvPr/>
            </p:nvSpPr>
            <p:spPr>
              <a:xfrm>
                <a:off x="7391082" y="4767279"/>
                <a:ext cx="334093" cy="465895"/>
              </a:xfrm>
              <a:custGeom>
                <a:avLst/>
                <a:gdLst/>
                <a:ahLst/>
                <a:cxnLst/>
                <a:rect l="l" t="t" r="r" b="b"/>
                <a:pathLst>
                  <a:path w="9105" h="12697" extrusionOk="0">
                    <a:moveTo>
                      <a:pt x="7467" y="851"/>
                    </a:moveTo>
                    <a:lnTo>
                      <a:pt x="7467" y="2426"/>
                    </a:lnTo>
                    <a:cubicBezTo>
                      <a:pt x="7152" y="2300"/>
                      <a:pt x="6711" y="2237"/>
                      <a:pt x="6238" y="2237"/>
                    </a:cubicBezTo>
                    <a:cubicBezTo>
                      <a:pt x="5198" y="2237"/>
                      <a:pt x="4411" y="2678"/>
                      <a:pt x="4379" y="2710"/>
                    </a:cubicBezTo>
                    <a:cubicBezTo>
                      <a:pt x="4379" y="2710"/>
                      <a:pt x="3718" y="3056"/>
                      <a:pt x="2930" y="3056"/>
                    </a:cubicBezTo>
                    <a:cubicBezTo>
                      <a:pt x="2426" y="3056"/>
                      <a:pt x="1953" y="2899"/>
                      <a:pt x="1701" y="2773"/>
                    </a:cubicBezTo>
                    <a:lnTo>
                      <a:pt x="1701" y="851"/>
                    </a:lnTo>
                    <a:close/>
                    <a:moveTo>
                      <a:pt x="6207" y="3088"/>
                    </a:moveTo>
                    <a:cubicBezTo>
                      <a:pt x="6711" y="3088"/>
                      <a:pt x="7183" y="3245"/>
                      <a:pt x="7404" y="3371"/>
                    </a:cubicBezTo>
                    <a:cubicBezTo>
                      <a:pt x="7309" y="4789"/>
                      <a:pt x="6049" y="5986"/>
                      <a:pt x="4537" y="5986"/>
                    </a:cubicBezTo>
                    <a:cubicBezTo>
                      <a:pt x="3151" y="5986"/>
                      <a:pt x="2016" y="5041"/>
                      <a:pt x="1701" y="3718"/>
                    </a:cubicBezTo>
                    <a:lnTo>
                      <a:pt x="1701" y="3718"/>
                    </a:lnTo>
                    <a:cubicBezTo>
                      <a:pt x="2016" y="3844"/>
                      <a:pt x="2426" y="3939"/>
                      <a:pt x="2899" y="3939"/>
                    </a:cubicBezTo>
                    <a:cubicBezTo>
                      <a:pt x="3907" y="3939"/>
                      <a:pt x="4694" y="3498"/>
                      <a:pt x="4726" y="3466"/>
                    </a:cubicBezTo>
                    <a:cubicBezTo>
                      <a:pt x="4726" y="3466"/>
                      <a:pt x="5419" y="3088"/>
                      <a:pt x="6207" y="3088"/>
                    </a:cubicBezTo>
                    <a:close/>
                    <a:moveTo>
                      <a:pt x="4537" y="10240"/>
                    </a:moveTo>
                    <a:cubicBezTo>
                      <a:pt x="5135" y="10240"/>
                      <a:pt x="5639" y="10933"/>
                      <a:pt x="5765" y="11878"/>
                    </a:cubicBezTo>
                    <a:lnTo>
                      <a:pt x="3308" y="11878"/>
                    </a:lnTo>
                    <a:cubicBezTo>
                      <a:pt x="3434" y="10933"/>
                      <a:pt x="3938" y="10240"/>
                      <a:pt x="4537" y="10240"/>
                    </a:cubicBezTo>
                    <a:close/>
                    <a:moveTo>
                      <a:pt x="4505" y="6774"/>
                    </a:moveTo>
                    <a:cubicBezTo>
                      <a:pt x="6144" y="6806"/>
                      <a:pt x="7467" y="8066"/>
                      <a:pt x="7467" y="9672"/>
                    </a:cubicBezTo>
                    <a:lnTo>
                      <a:pt x="7467" y="11878"/>
                    </a:lnTo>
                    <a:lnTo>
                      <a:pt x="6585" y="11878"/>
                    </a:lnTo>
                    <a:cubicBezTo>
                      <a:pt x="6553" y="11279"/>
                      <a:pt x="6364" y="10744"/>
                      <a:pt x="6049" y="10303"/>
                    </a:cubicBezTo>
                    <a:cubicBezTo>
                      <a:pt x="5639" y="9704"/>
                      <a:pt x="5104" y="9389"/>
                      <a:pt x="4537" y="9389"/>
                    </a:cubicBezTo>
                    <a:cubicBezTo>
                      <a:pt x="3938" y="9389"/>
                      <a:pt x="3434" y="9704"/>
                      <a:pt x="3056" y="10303"/>
                    </a:cubicBezTo>
                    <a:cubicBezTo>
                      <a:pt x="2772" y="10744"/>
                      <a:pt x="2583" y="11279"/>
                      <a:pt x="2489" y="11878"/>
                    </a:cubicBezTo>
                    <a:lnTo>
                      <a:pt x="1638" y="11878"/>
                    </a:lnTo>
                    <a:lnTo>
                      <a:pt x="1638" y="9672"/>
                    </a:lnTo>
                    <a:cubicBezTo>
                      <a:pt x="1638" y="8066"/>
                      <a:pt x="2930" y="6774"/>
                      <a:pt x="4505" y="6774"/>
                    </a:cubicBezTo>
                    <a:close/>
                    <a:moveTo>
                      <a:pt x="410" y="0"/>
                    </a:moveTo>
                    <a:cubicBezTo>
                      <a:pt x="158" y="0"/>
                      <a:pt x="0" y="189"/>
                      <a:pt x="0" y="410"/>
                    </a:cubicBezTo>
                    <a:cubicBezTo>
                      <a:pt x="0" y="662"/>
                      <a:pt x="221" y="851"/>
                      <a:pt x="410" y="851"/>
                    </a:cubicBezTo>
                    <a:lnTo>
                      <a:pt x="851" y="851"/>
                    </a:lnTo>
                    <a:lnTo>
                      <a:pt x="851" y="3056"/>
                    </a:lnTo>
                    <a:cubicBezTo>
                      <a:pt x="851" y="4506"/>
                      <a:pt x="1670" y="5734"/>
                      <a:pt x="2867" y="6364"/>
                    </a:cubicBezTo>
                    <a:cubicBezTo>
                      <a:pt x="1670" y="6995"/>
                      <a:pt x="851" y="8223"/>
                      <a:pt x="851" y="9672"/>
                    </a:cubicBezTo>
                    <a:lnTo>
                      <a:pt x="851" y="11878"/>
                    </a:lnTo>
                    <a:lnTo>
                      <a:pt x="410" y="11878"/>
                    </a:lnTo>
                    <a:cubicBezTo>
                      <a:pt x="158" y="11878"/>
                      <a:pt x="0" y="12067"/>
                      <a:pt x="0" y="12287"/>
                    </a:cubicBezTo>
                    <a:cubicBezTo>
                      <a:pt x="0" y="12508"/>
                      <a:pt x="221" y="12697"/>
                      <a:pt x="410" y="12697"/>
                    </a:cubicBezTo>
                    <a:lnTo>
                      <a:pt x="8664" y="12697"/>
                    </a:lnTo>
                    <a:cubicBezTo>
                      <a:pt x="8916" y="12697"/>
                      <a:pt x="9105" y="12508"/>
                      <a:pt x="9105" y="12287"/>
                    </a:cubicBezTo>
                    <a:cubicBezTo>
                      <a:pt x="9105" y="12035"/>
                      <a:pt x="8916" y="11878"/>
                      <a:pt x="8664" y="11878"/>
                    </a:cubicBezTo>
                    <a:lnTo>
                      <a:pt x="8286" y="11878"/>
                    </a:lnTo>
                    <a:lnTo>
                      <a:pt x="8286" y="9672"/>
                    </a:lnTo>
                    <a:cubicBezTo>
                      <a:pt x="8286" y="8223"/>
                      <a:pt x="7467" y="6995"/>
                      <a:pt x="6270" y="6364"/>
                    </a:cubicBezTo>
                    <a:cubicBezTo>
                      <a:pt x="7467" y="5734"/>
                      <a:pt x="8286" y="4506"/>
                      <a:pt x="8286" y="3056"/>
                    </a:cubicBezTo>
                    <a:lnTo>
                      <a:pt x="8286" y="851"/>
                    </a:lnTo>
                    <a:lnTo>
                      <a:pt x="8664" y="851"/>
                    </a:lnTo>
                    <a:cubicBezTo>
                      <a:pt x="8916" y="851"/>
                      <a:pt x="9105" y="662"/>
                      <a:pt x="9105" y="410"/>
                    </a:cubicBezTo>
                    <a:cubicBezTo>
                      <a:pt x="9105" y="189"/>
                      <a:pt x="8916" y="0"/>
                      <a:pt x="8664" y="0"/>
                    </a:cubicBezTo>
                    <a:close/>
                  </a:path>
                </a:pathLst>
              </a:custGeom>
              <a:solidFill>
                <a:srgbClr val="00488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Google Shape;5631;p66">
                <a:extLst>
                  <a:ext uri="{FF2B5EF4-FFF2-40B4-BE49-F238E27FC236}">
                    <a16:creationId xmlns:a16="http://schemas.microsoft.com/office/drawing/2014/main" id="{7D8A72FD-63A7-708B-8B53-CE3BEECC7421}"/>
                  </a:ext>
                </a:extLst>
              </p:cNvPr>
              <p:cNvSpPr/>
              <p:nvPr/>
            </p:nvSpPr>
            <p:spPr>
              <a:xfrm>
                <a:off x="7546443" y="5023638"/>
                <a:ext cx="30089" cy="6131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671" extrusionOk="0">
                    <a:moveTo>
                      <a:pt x="379" y="1"/>
                    </a:moveTo>
                    <a:cubicBezTo>
                      <a:pt x="158" y="1"/>
                      <a:pt x="1" y="221"/>
                      <a:pt x="1" y="442"/>
                    </a:cubicBezTo>
                    <a:lnTo>
                      <a:pt x="1" y="1261"/>
                    </a:lnTo>
                    <a:cubicBezTo>
                      <a:pt x="1" y="1513"/>
                      <a:pt x="190" y="1670"/>
                      <a:pt x="379" y="1670"/>
                    </a:cubicBezTo>
                    <a:cubicBezTo>
                      <a:pt x="631" y="1670"/>
                      <a:pt x="820" y="1481"/>
                      <a:pt x="820" y="1261"/>
                    </a:cubicBezTo>
                    <a:lnTo>
                      <a:pt x="820" y="442"/>
                    </a:lnTo>
                    <a:cubicBezTo>
                      <a:pt x="820" y="221"/>
                      <a:pt x="631" y="1"/>
                      <a:pt x="379" y="1"/>
                    </a:cubicBezTo>
                    <a:close/>
                  </a:path>
                </a:pathLst>
              </a:custGeom>
              <a:solidFill>
                <a:srgbClr val="004886"/>
              </a:solidFill>
              <a:ln>
                <a:solidFill>
                  <a:srgbClr val="FFB30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27944E1-5E7F-BF64-5017-5CF32D39C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63982"/>
              </p:ext>
            </p:extLst>
          </p:nvPr>
        </p:nvGraphicFramePr>
        <p:xfrm>
          <a:off x="361116" y="2543591"/>
          <a:ext cx="5961600" cy="356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3" name="Grupo 52">
            <a:extLst>
              <a:ext uri="{FF2B5EF4-FFF2-40B4-BE49-F238E27FC236}">
                <a16:creationId xmlns:a16="http://schemas.microsoft.com/office/drawing/2014/main" id="{B4877EC1-B619-64E0-FC92-4CF989F8832B}"/>
              </a:ext>
            </a:extLst>
          </p:cNvPr>
          <p:cNvGrpSpPr/>
          <p:nvPr/>
        </p:nvGrpSpPr>
        <p:grpSpPr>
          <a:xfrm>
            <a:off x="1194560" y="527817"/>
            <a:ext cx="4294712" cy="2066400"/>
            <a:chOff x="1080838" y="527817"/>
            <a:chExt cx="4294712" cy="206640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59151ED-CCFF-5323-832C-DD8438C4567B}"/>
                </a:ext>
              </a:extLst>
            </p:cNvPr>
            <p:cNvSpPr txBox="1"/>
            <p:nvPr/>
          </p:nvSpPr>
          <p:spPr>
            <a:xfrm>
              <a:off x="1080838" y="1089891"/>
              <a:ext cx="1065371" cy="297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40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sz="1050" dirty="0">
                  <a:solidFill>
                    <a:srgbClr val="FFB300"/>
                  </a:solidFill>
                </a:rPr>
                <a:t>Reclamos: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1C0AF01-740E-FFF2-2755-2D0F5D4D45E7}"/>
                </a:ext>
              </a:extLst>
            </p:cNvPr>
            <p:cNvSpPr txBox="1"/>
            <p:nvPr/>
          </p:nvSpPr>
          <p:spPr>
            <a:xfrm>
              <a:off x="1101657" y="1636273"/>
              <a:ext cx="889461" cy="295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05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dirty="0">
                  <a:solidFill>
                    <a:srgbClr val="004886"/>
                  </a:solidFill>
                </a:rPr>
                <a:t>Quejas: 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DCD10ABE-41CA-F332-B39B-569791C2B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6088" y="1386309"/>
              <a:ext cx="1173412" cy="0"/>
            </a:xfrm>
            <a:prstGeom prst="line">
              <a:avLst/>
            </a:prstGeom>
            <a:ln>
              <a:solidFill>
                <a:srgbClr val="FFB3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3BFF649B-7FEE-BB3C-B90C-EB15EDD43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4380" y="1954383"/>
              <a:ext cx="1180296" cy="0"/>
            </a:xfrm>
            <a:prstGeom prst="line">
              <a:avLst/>
            </a:prstGeom>
            <a:ln>
              <a:solidFill>
                <a:srgbClr val="00488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oogle Shape;12815;p86">
              <a:extLst>
                <a:ext uri="{FF2B5EF4-FFF2-40B4-BE49-F238E27FC236}">
                  <a16:creationId xmlns:a16="http://schemas.microsoft.com/office/drawing/2014/main" id="{1867BB8A-6EC3-7D4C-3060-61DAB6BE68CB}"/>
                </a:ext>
              </a:extLst>
            </p:cNvPr>
            <p:cNvGrpSpPr/>
            <p:nvPr/>
          </p:nvGrpSpPr>
          <p:grpSpPr>
            <a:xfrm>
              <a:off x="2894790" y="1335986"/>
              <a:ext cx="535542" cy="514250"/>
              <a:chOff x="7098912" y="1969392"/>
              <a:chExt cx="359651" cy="361560"/>
            </a:xfrm>
            <a:solidFill>
              <a:srgbClr val="C6C5C5"/>
            </a:solidFill>
          </p:grpSpPr>
          <p:sp>
            <p:nvSpPr>
              <p:cNvPr id="12" name="Google Shape;12816;p86">
                <a:extLst>
                  <a:ext uri="{FF2B5EF4-FFF2-40B4-BE49-F238E27FC236}">
                    <a16:creationId xmlns:a16="http://schemas.microsoft.com/office/drawing/2014/main" id="{5279FD93-8A54-76FE-D863-204732871397}"/>
                  </a:ext>
                </a:extLst>
              </p:cNvPr>
              <p:cNvSpPr/>
              <p:nvPr/>
            </p:nvSpPr>
            <p:spPr>
              <a:xfrm>
                <a:off x="7098912" y="2127607"/>
                <a:ext cx="134567" cy="202582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6365" extrusionOk="0">
                    <a:moveTo>
                      <a:pt x="2108" y="331"/>
                    </a:moveTo>
                    <a:cubicBezTo>
                      <a:pt x="2153" y="331"/>
                      <a:pt x="2198" y="334"/>
                      <a:pt x="2239" y="340"/>
                    </a:cubicBezTo>
                    <a:cubicBezTo>
                      <a:pt x="2978" y="399"/>
                      <a:pt x="3537" y="1042"/>
                      <a:pt x="3537" y="1780"/>
                    </a:cubicBezTo>
                    <a:cubicBezTo>
                      <a:pt x="3537" y="2483"/>
                      <a:pt x="3704" y="3138"/>
                      <a:pt x="3847" y="3483"/>
                    </a:cubicBezTo>
                    <a:lnTo>
                      <a:pt x="3847" y="3495"/>
                    </a:lnTo>
                    <a:cubicBezTo>
                      <a:pt x="3656" y="3602"/>
                      <a:pt x="3335" y="3793"/>
                      <a:pt x="2787" y="3912"/>
                    </a:cubicBezTo>
                    <a:lnTo>
                      <a:pt x="2787" y="3864"/>
                    </a:lnTo>
                    <a:lnTo>
                      <a:pt x="2787" y="3531"/>
                    </a:lnTo>
                    <a:cubicBezTo>
                      <a:pt x="3001" y="3412"/>
                      <a:pt x="3180" y="3233"/>
                      <a:pt x="3299" y="3007"/>
                    </a:cubicBezTo>
                    <a:cubicBezTo>
                      <a:pt x="3537" y="2590"/>
                      <a:pt x="3454" y="2066"/>
                      <a:pt x="3108" y="1745"/>
                    </a:cubicBezTo>
                    <a:cubicBezTo>
                      <a:pt x="2870" y="1518"/>
                      <a:pt x="2430" y="1245"/>
                      <a:pt x="1727" y="1245"/>
                    </a:cubicBezTo>
                    <a:cubicBezTo>
                      <a:pt x="1680" y="1245"/>
                      <a:pt x="1632" y="1268"/>
                      <a:pt x="1608" y="1292"/>
                    </a:cubicBezTo>
                    <a:lnTo>
                      <a:pt x="1251" y="1649"/>
                    </a:lnTo>
                    <a:cubicBezTo>
                      <a:pt x="1192" y="1709"/>
                      <a:pt x="1192" y="1816"/>
                      <a:pt x="1251" y="1888"/>
                    </a:cubicBezTo>
                    <a:cubicBezTo>
                      <a:pt x="1281" y="1917"/>
                      <a:pt x="1323" y="1932"/>
                      <a:pt x="1366" y="1932"/>
                    </a:cubicBezTo>
                    <a:cubicBezTo>
                      <a:pt x="1409" y="1932"/>
                      <a:pt x="1454" y="1917"/>
                      <a:pt x="1489" y="1888"/>
                    </a:cubicBezTo>
                    <a:lnTo>
                      <a:pt x="1799" y="1578"/>
                    </a:lnTo>
                    <a:cubicBezTo>
                      <a:pt x="2239" y="1590"/>
                      <a:pt x="2608" y="1721"/>
                      <a:pt x="2882" y="1983"/>
                    </a:cubicBezTo>
                    <a:cubicBezTo>
                      <a:pt x="3120" y="2185"/>
                      <a:pt x="3180" y="2542"/>
                      <a:pt x="3025" y="2828"/>
                    </a:cubicBezTo>
                    <a:cubicBezTo>
                      <a:pt x="2823" y="3173"/>
                      <a:pt x="2466" y="3376"/>
                      <a:pt x="2085" y="3376"/>
                    </a:cubicBezTo>
                    <a:cubicBezTo>
                      <a:pt x="1489" y="3376"/>
                      <a:pt x="1013" y="2900"/>
                      <a:pt x="1013" y="2304"/>
                    </a:cubicBezTo>
                    <a:cubicBezTo>
                      <a:pt x="1013" y="2209"/>
                      <a:pt x="942" y="2138"/>
                      <a:pt x="846" y="2138"/>
                    </a:cubicBezTo>
                    <a:cubicBezTo>
                      <a:pt x="763" y="2138"/>
                      <a:pt x="680" y="2209"/>
                      <a:pt x="680" y="2304"/>
                    </a:cubicBezTo>
                    <a:cubicBezTo>
                      <a:pt x="680" y="2828"/>
                      <a:pt x="965" y="3292"/>
                      <a:pt x="1394" y="3519"/>
                    </a:cubicBezTo>
                    <a:lnTo>
                      <a:pt x="1394" y="3852"/>
                    </a:lnTo>
                    <a:lnTo>
                      <a:pt x="1394" y="3900"/>
                    </a:lnTo>
                    <a:cubicBezTo>
                      <a:pt x="834" y="3781"/>
                      <a:pt x="501" y="3602"/>
                      <a:pt x="370" y="3495"/>
                    </a:cubicBezTo>
                    <a:cubicBezTo>
                      <a:pt x="370" y="3495"/>
                      <a:pt x="358" y="3495"/>
                      <a:pt x="370" y="3483"/>
                    </a:cubicBezTo>
                    <a:cubicBezTo>
                      <a:pt x="525" y="3138"/>
                      <a:pt x="680" y="2483"/>
                      <a:pt x="680" y="1780"/>
                    </a:cubicBezTo>
                    <a:cubicBezTo>
                      <a:pt x="680" y="1042"/>
                      <a:pt x="1251" y="399"/>
                      <a:pt x="1977" y="340"/>
                    </a:cubicBezTo>
                    <a:cubicBezTo>
                      <a:pt x="2019" y="334"/>
                      <a:pt x="2064" y="331"/>
                      <a:pt x="2108" y="331"/>
                    </a:cubicBezTo>
                    <a:close/>
                    <a:moveTo>
                      <a:pt x="2442" y="3662"/>
                    </a:moveTo>
                    <a:lnTo>
                      <a:pt x="2442" y="3852"/>
                    </a:lnTo>
                    <a:cubicBezTo>
                      <a:pt x="2442" y="4043"/>
                      <a:pt x="2549" y="4221"/>
                      <a:pt x="2727" y="4316"/>
                    </a:cubicBezTo>
                    <a:lnTo>
                      <a:pt x="2823" y="4376"/>
                    </a:lnTo>
                    <a:cubicBezTo>
                      <a:pt x="2680" y="4626"/>
                      <a:pt x="2382" y="4793"/>
                      <a:pt x="2073" y="4793"/>
                    </a:cubicBezTo>
                    <a:cubicBezTo>
                      <a:pt x="1751" y="4793"/>
                      <a:pt x="1477" y="4626"/>
                      <a:pt x="1311" y="4376"/>
                    </a:cubicBezTo>
                    <a:lnTo>
                      <a:pt x="1418" y="4316"/>
                    </a:lnTo>
                    <a:cubicBezTo>
                      <a:pt x="1596" y="4221"/>
                      <a:pt x="1692" y="4043"/>
                      <a:pt x="1692" y="3852"/>
                    </a:cubicBezTo>
                    <a:lnTo>
                      <a:pt x="1692" y="3662"/>
                    </a:lnTo>
                    <a:cubicBezTo>
                      <a:pt x="1811" y="3685"/>
                      <a:pt x="1930" y="3709"/>
                      <a:pt x="2073" y="3709"/>
                    </a:cubicBezTo>
                    <a:cubicBezTo>
                      <a:pt x="2192" y="3709"/>
                      <a:pt x="2323" y="3685"/>
                      <a:pt x="2442" y="3662"/>
                    </a:cubicBezTo>
                    <a:close/>
                    <a:moveTo>
                      <a:pt x="2096" y="0"/>
                    </a:moveTo>
                    <a:cubicBezTo>
                      <a:pt x="2040" y="0"/>
                      <a:pt x="1983" y="6"/>
                      <a:pt x="1930" y="18"/>
                    </a:cubicBezTo>
                    <a:cubicBezTo>
                      <a:pt x="1037" y="102"/>
                      <a:pt x="334" y="875"/>
                      <a:pt x="334" y="1780"/>
                    </a:cubicBezTo>
                    <a:cubicBezTo>
                      <a:pt x="334" y="2435"/>
                      <a:pt x="180" y="3042"/>
                      <a:pt x="60" y="3364"/>
                    </a:cubicBezTo>
                    <a:cubicBezTo>
                      <a:pt x="1" y="3507"/>
                      <a:pt x="37" y="3673"/>
                      <a:pt x="180" y="3781"/>
                    </a:cubicBezTo>
                    <a:cubicBezTo>
                      <a:pt x="311" y="3888"/>
                      <a:pt x="596" y="4043"/>
                      <a:pt x="1037" y="4162"/>
                    </a:cubicBezTo>
                    <a:lnTo>
                      <a:pt x="382" y="4495"/>
                    </a:lnTo>
                    <a:cubicBezTo>
                      <a:pt x="144" y="4614"/>
                      <a:pt x="1" y="4852"/>
                      <a:pt x="1" y="5114"/>
                    </a:cubicBezTo>
                    <a:lnTo>
                      <a:pt x="1" y="6209"/>
                    </a:lnTo>
                    <a:cubicBezTo>
                      <a:pt x="1" y="6293"/>
                      <a:pt x="72" y="6364"/>
                      <a:pt x="156" y="6364"/>
                    </a:cubicBezTo>
                    <a:cubicBezTo>
                      <a:pt x="251" y="6364"/>
                      <a:pt x="322" y="6293"/>
                      <a:pt x="322" y="6209"/>
                    </a:cubicBezTo>
                    <a:lnTo>
                      <a:pt x="322" y="5114"/>
                    </a:lnTo>
                    <a:cubicBezTo>
                      <a:pt x="322" y="4983"/>
                      <a:pt x="394" y="4852"/>
                      <a:pt x="537" y="4793"/>
                    </a:cubicBezTo>
                    <a:lnTo>
                      <a:pt x="1049" y="4519"/>
                    </a:lnTo>
                    <a:cubicBezTo>
                      <a:pt x="1275" y="4900"/>
                      <a:pt x="1680" y="5138"/>
                      <a:pt x="2108" y="5138"/>
                    </a:cubicBezTo>
                    <a:cubicBezTo>
                      <a:pt x="2561" y="5138"/>
                      <a:pt x="2942" y="4900"/>
                      <a:pt x="3168" y="4519"/>
                    </a:cubicBezTo>
                    <a:lnTo>
                      <a:pt x="3692" y="4793"/>
                    </a:lnTo>
                    <a:cubicBezTo>
                      <a:pt x="3811" y="4852"/>
                      <a:pt x="3894" y="4983"/>
                      <a:pt x="3894" y="5114"/>
                    </a:cubicBezTo>
                    <a:lnTo>
                      <a:pt x="3894" y="6209"/>
                    </a:lnTo>
                    <a:cubicBezTo>
                      <a:pt x="3894" y="6293"/>
                      <a:pt x="3966" y="6364"/>
                      <a:pt x="4061" y="6364"/>
                    </a:cubicBezTo>
                    <a:cubicBezTo>
                      <a:pt x="4144" y="6364"/>
                      <a:pt x="4228" y="6293"/>
                      <a:pt x="4228" y="6209"/>
                    </a:cubicBezTo>
                    <a:lnTo>
                      <a:pt x="4228" y="5114"/>
                    </a:lnTo>
                    <a:cubicBezTo>
                      <a:pt x="4192" y="4852"/>
                      <a:pt x="4049" y="4614"/>
                      <a:pt x="3811" y="4495"/>
                    </a:cubicBezTo>
                    <a:lnTo>
                      <a:pt x="3156" y="4162"/>
                    </a:lnTo>
                    <a:cubicBezTo>
                      <a:pt x="3597" y="4043"/>
                      <a:pt x="3870" y="3888"/>
                      <a:pt x="4013" y="3781"/>
                    </a:cubicBezTo>
                    <a:cubicBezTo>
                      <a:pt x="4156" y="3685"/>
                      <a:pt x="4192" y="3507"/>
                      <a:pt x="4132" y="3364"/>
                    </a:cubicBezTo>
                    <a:cubicBezTo>
                      <a:pt x="4001" y="3042"/>
                      <a:pt x="3847" y="2435"/>
                      <a:pt x="3847" y="1780"/>
                    </a:cubicBezTo>
                    <a:cubicBezTo>
                      <a:pt x="3847" y="875"/>
                      <a:pt x="3156" y="90"/>
                      <a:pt x="2263" y="18"/>
                    </a:cubicBezTo>
                    <a:cubicBezTo>
                      <a:pt x="2210" y="6"/>
                      <a:pt x="2153" y="0"/>
                      <a:pt x="20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817;p86">
                <a:extLst>
                  <a:ext uri="{FF2B5EF4-FFF2-40B4-BE49-F238E27FC236}">
                    <a16:creationId xmlns:a16="http://schemas.microsoft.com/office/drawing/2014/main" id="{4D896E90-6CBE-29ED-0B13-EF4C0BF60048}"/>
                  </a:ext>
                </a:extLst>
              </p:cNvPr>
              <p:cNvSpPr/>
              <p:nvPr/>
            </p:nvSpPr>
            <p:spPr>
              <a:xfrm>
                <a:off x="7120141" y="2297184"/>
                <a:ext cx="10662" cy="3300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037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lnTo>
                      <a:pt x="1" y="881"/>
                    </a:lnTo>
                    <a:cubicBezTo>
                      <a:pt x="1" y="965"/>
                      <a:pt x="72" y="1036"/>
                      <a:pt x="167" y="1036"/>
                    </a:cubicBezTo>
                    <a:cubicBezTo>
                      <a:pt x="251" y="1036"/>
                      <a:pt x="334" y="965"/>
                      <a:pt x="334" y="881"/>
                    </a:cubicBezTo>
                    <a:lnTo>
                      <a:pt x="334" y="167"/>
                    </a:lnTo>
                    <a:cubicBezTo>
                      <a:pt x="334" y="72"/>
                      <a:pt x="251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818;p86">
                <a:extLst>
                  <a:ext uri="{FF2B5EF4-FFF2-40B4-BE49-F238E27FC236}">
                    <a16:creationId xmlns:a16="http://schemas.microsoft.com/office/drawing/2014/main" id="{E3B07236-66DF-0494-839B-3CF1B9EF3D84}"/>
                  </a:ext>
                </a:extLst>
              </p:cNvPr>
              <p:cNvSpPr/>
              <p:nvPr/>
            </p:nvSpPr>
            <p:spPr>
              <a:xfrm>
                <a:off x="7199360" y="2297184"/>
                <a:ext cx="10248" cy="3300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037" extrusionOk="0">
                    <a:moveTo>
                      <a:pt x="167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81"/>
                    </a:lnTo>
                    <a:cubicBezTo>
                      <a:pt x="0" y="965"/>
                      <a:pt x="72" y="1036"/>
                      <a:pt x="167" y="1036"/>
                    </a:cubicBezTo>
                    <a:cubicBezTo>
                      <a:pt x="250" y="1036"/>
                      <a:pt x="322" y="965"/>
                      <a:pt x="322" y="881"/>
                    </a:cubicBezTo>
                    <a:lnTo>
                      <a:pt x="322" y="167"/>
                    </a:lnTo>
                    <a:cubicBezTo>
                      <a:pt x="322" y="72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819;p86">
                <a:extLst>
                  <a:ext uri="{FF2B5EF4-FFF2-40B4-BE49-F238E27FC236}">
                    <a16:creationId xmlns:a16="http://schemas.microsoft.com/office/drawing/2014/main" id="{CB882778-2620-985F-74C2-8D5ACB0E63E8}"/>
                  </a:ext>
                </a:extLst>
              </p:cNvPr>
              <p:cNvSpPr/>
              <p:nvPr/>
            </p:nvSpPr>
            <p:spPr>
              <a:xfrm>
                <a:off x="7357001" y="2165704"/>
                <a:ext cx="56876" cy="1782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560" extrusionOk="0">
                    <a:moveTo>
                      <a:pt x="630" y="0"/>
                    </a:moveTo>
                    <a:cubicBezTo>
                      <a:pt x="478" y="0"/>
                      <a:pt x="311" y="14"/>
                      <a:pt x="131" y="48"/>
                    </a:cubicBezTo>
                    <a:cubicBezTo>
                      <a:pt x="60" y="71"/>
                      <a:pt x="0" y="143"/>
                      <a:pt x="0" y="214"/>
                    </a:cubicBezTo>
                    <a:lnTo>
                      <a:pt x="0" y="393"/>
                    </a:lnTo>
                    <a:cubicBezTo>
                      <a:pt x="0" y="488"/>
                      <a:pt x="72" y="560"/>
                      <a:pt x="167" y="560"/>
                    </a:cubicBezTo>
                    <a:cubicBezTo>
                      <a:pt x="250" y="560"/>
                      <a:pt x="322" y="488"/>
                      <a:pt x="322" y="393"/>
                    </a:cubicBezTo>
                    <a:lnTo>
                      <a:pt x="322" y="345"/>
                    </a:lnTo>
                    <a:cubicBezTo>
                      <a:pt x="436" y="334"/>
                      <a:pt x="543" y="328"/>
                      <a:pt x="642" y="328"/>
                    </a:cubicBezTo>
                    <a:cubicBezTo>
                      <a:pt x="851" y="328"/>
                      <a:pt x="1022" y="352"/>
                      <a:pt x="1143" y="393"/>
                    </a:cubicBezTo>
                    <a:cubicBezTo>
                      <a:pt x="1369" y="452"/>
                      <a:pt x="1488" y="524"/>
                      <a:pt x="1488" y="524"/>
                    </a:cubicBezTo>
                    <a:cubicBezTo>
                      <a:pt x="1512" y="548"/>
                      <a:pt x="1548" y="560"/>
                      <a:pt x="1572" y="560"/>
                    </a:cubicBezTo>
                    <a:cubicBezTo>
                      <a:pt x="1631" y="560"/>
                      <a:pt x="1679" y="524"/>
                      <a:pt x="1715" y="488"/>
                    </a:cubicBezTo>
                    <a:cubicBezTo>
                      <a:pt x="1786" y="405"/>
                      <a:pt x="1762" y="310"/>
                      <a:pt x="1679" y="262"/>
                    </a:cubicBezTo>
                    <a:cubicBezTo>
                      <a:pt x="1660" y="252"/>
                      <a:pt x="1280" y="0"/>
                      <a:pt x="6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820;p86">
                <a:extLst>
                  <a:ext uri="{FF2B5EF4-FFF2-40B4-BE49-F238E27FC236}">
                    <a16:creationId xmlns:a16="http://schemas.microsoft.com/office/drawing/2014/main" id="{71967E96-88B0-C146-973E-15CD746EB68D}"/>
                  </a:ext>
                </a:extLst>
              </p:cNvPr>
              <p:cNvSpPr/>
              <p:nvPr/>
            </p:nvSpPr>
            <p:spPr>
              <a:xfrm>
                <a:off x="7312666" y="2133113"/>
                <a:ext cx="145897" cy="197840"/>
              </a:xfrm>
              <a:custGeom>
                <a:avLst/>
                <a:gdLst/>
                <a:ahLst/>
                <a:cxnLst/>
                <a:rect l="l" t="t" r="r" b="b"/>
                <a:pathLst>
                  <a:path w="4584" h="6216" extrusionOk="0">
                    <a:moveTo>
                      <a:pt x="3536" y="345"/>
                    </a:moveTo>
                    <a:lnTo>
                      <a:pt x="3536" y="1167"/>
                    </a:lnTo>
                    <a:cubicBezTo>
                      <a:pt x="3536" y="1298"/>
                      <a:pt x="3512" y="1453"/>
                      <a:pt x="3453" y="1572"/>
                    </a:cubicBezTo>
                    <a:lnTo>
                      <a:pt x="3393" y="1703"/>
                    </a:lnTo>
                    <a:cubicBezTo>
                      <a:pt x="3370" y="1726"/>
                      <a:pt x="3370" y="1750"/>
                      <a:pt x="3370" y="1774"/>
                    </a:cubicBezTo>
                    <a:lnTo>
                      <a:pt x="3370" y="2131"/>
                    </a:lnTo>
                    <a:cubicBezTo>
                      <a:pt x="3358" y="2417"/>
                      <a:pt x="3239" y="2703"/>
                      <a:pt x="3036" y="2905"/>
                    </a:cubicBezTo>
                    <a:cubicBezTo>
                      <a:pt x="2834" y="3108"/>
                      <a:pt x="2568" y="3204"/>
                      <a:pt x="2288" y="3204"/>
                    </a:cubicBezTo>
                    <a:cubicBezTo>
                      <a:pt x="2271" y="3204"/>
                      <a:pt x="2255" y="3203"/>
                      <a:pt x="2238" y="3203"/>
                    </a:cubicBezTo>
                    <a:cubicBezTo>
                      <a:pt x="1667" y="3191"/>
                      <a:pt x="1203" y="2679"/>
                      <a:pt x="1203" y="2072"/>
                    </a:cubicBezTo>
                    <a:lnTo>
                      <a:pt x="1203" y="1774"/>
                    </a:lnTo>
                    <a:cubicBezTo>
                      <a:pt x="1203" y="1750"/>
                      <a:pt x="1203" y="1726"/>
                      <a:pt x="1191" y="1703"/>
                    </a:cubicBezTo>
                    <a:lnTo>
                      <a:pt x="1131" y="1572"/>
                    </a:lnTo>
                    <a:cubicBezTo>
                      <a:pt x="1072" y="1453"/>
                      <a:pt x="1036" y="1298"/>
                      <a:pt x="1036" y="1167"/>
                    </a:cubicBezTo>
                    <a:cubicBezTo>
                      <a:pt x="1036" y="702"/>
                      <a:pt x="1405" y="345"/>
                      <a:pt x="1857" y="345"/>
                    </a:cubicBezTo>
                    <a:close/>
                    <a:moveTo>
                      <a:pt x="1726" y="3417"/>
                    </a:moveTo>
                    <a:cubicBezTo>
                      <a:pt x="1869" y="3489"/>
                      <a:pt x="2048" y="3512"/>
                      <a:pt x="2227" y="3536"/>
                    </a:cubicBezTo>
                    <a:lnTo>
                      <a:pt x="2274" y="3536"/>
                    </a:lnTo>
                    <a:cubicBezTo>
                      <a:pt x="2465" y="3536"/>
                      <a:pt x="2643" y="3489"/>
                      <a:pt x="2822" y="3429"/>
                    </a:cubicBezTo>
                    <a:lnTo>
                      <a:pt x="2822" y="3655"/>
                    </a:lnTo>
                    <a:cubicBezTo>
                      <a:pt x="2822" y="3691"/>
                      <a:pt x="2834" y="3750"/>
                      <a:pt x="2834" y="3798"/>
                    </a:cubicBezTo>
                    <a:lnTo>
                      <a:pt x="2274" y="4227"/>
                    </a:lnTo>
                    <a:lnTo>
                      <a:pt x="1703" y="3798"/>
                    </a:lnTo>
                    <a:cubicBezTo>
                      <a:pt x="1726" y="3750"/>
                      <a:pt x="1726" y="3715"/>
                      <a:pt x="1726" y="3655"/>
                    </a:cubicBezTo>
                    <a:lnTo>
                      <a:pt x="1726" y="3417"/>
                    </a:lnTo>
                    <a:close/>
                    <a:moveTo>
                      <a:pt x="1857" y="0"/>
                    </a:moveTo>
                    <a:cubicBezTo>
                      <a:pt x="1215" y="0"/>
                      <a:pt x="691" y="524"/>
                      <a:pt x="691" y="1167"/>
                    </a:cubicBezTo>
                    <a:cubicBezTo>
                      <a:pt x="691" y="1357"/>
                      <a:pt x="738" y="1548"/>
                      <a:pt x="834" y="1715"/>
                    </a:cubicBezTo>
                    <a:lnTo>
                      <a:pt x="869" y="1810"/>
                    </a:lnTo>
                    <a:lnTo>
                      <a:pt x="869" y="2072"/>
                    </a:lnTo>
                    <a:cubicBezTo>
                      <a:pt x="869" y="2536"/>
                      <a:pt x="1084" y="2941"/>
                      <a:pt x="1405" y="3215"/>
                    </a:cubicBezTo>
                    <a:lnTo>
                      <a:pt x="1405" y="3667"/>
                    </a:lnTo>
                    <a:cubicBezTo>
                      <a:pt x="1405" y="3739"/>
                      <a:pt x="1369" y="3810"/>
                      <a:pt x="1286" y="3846"/>
                    </a:cubicBezTo>
                    <a:lnTo>
                      <a:pt x="441" y="4155"/>
                    </a:lnTo>
                    <a:cubicBezTo>
                      <a:pt x="179" y="4262"/>
                      <a:pt x="0" y="4512"/>
                      <a:pt x="0" y="4810"/>
                    </a:cubicBezTo>
                    <a:lnTo>
                      <a:pt x="0" y="6048"/>
                    </a:lnTo>
                    <a:cubicBezTo>
                      <a:pt x="0" y="6132"/>
                      <a:pt x="72" y="6215"/>
                      <a:pt x="155" y="6215"/>
                    </a:cubicBezTo>
                    <a:cubicBezTo>
                      <a:pt x="250" y="6215"/>
                      <a:pt x="322" y="6132"/>
                      <a:pt x="322" y="6048"/>
                    </a:cubicBezTo>
                    <a:lnTo>
                      <a:pt x="322" y="4810"/>
                    </a:lnTo>
                    <a:cubicBezTo>
                      <a:pt x="322" y="4655"/>
                      <a:pt x="417" y="4524"/>
                      <a:pt x="560" y="4465"/>
                    </a:cubicBezTo>
                    <a:lnTo>
                      <a:pt x="1405" y="4155"/>
                    </a:lnTo>
                    <a:cubicBezTo>
                      <a:pt x="1453" y="4143"/>
                      <a:pt x="1500" y="4108"/>
                      <a:pt x="1524" y="4084"/>
                    </a:cubicBezTo>
                    <a:lnTo>
                      <a:pt x="2119" y="4524"/>
                    </a:lnTo>
                    <a:lnTo>
                      <a:pt x="2119" y="6036"/>
                    </a:lnTo>
                    <a:cubicBezTo>
                      <a:pt x="2119" y="6120"/>
                      <a:pt x="2203" y="6191"/>
                      <a:pt x="2286" y="6191"/>
                    </a:cubicBezTo>
                    <a:cubicBezTo>
                      <a:pt x="2369" y="6191"/>
                      <a:pt x="2453" y="6120"/>
                      <a:pt x="2453" y="6036"/>
                    </a:cubicBezTo>
                    <a:lnTo>
                      <a:pt x="2453" y="4512"/>
                    </a:lnTo>
                    <a:lnTo>
                      <a:pt x="3048" y="4072"/>
                    </a:lnTo>
                    <a:cubicBezTo>
                      <a:pt x="3084" y="4096"/>
                      <a:pt x="3120" y="4108"/>
                      <a:pt x="3167" y="4143"/>
                    </a:cubicBezTo>
                    <a:lnTo>
                      <a:pt x="4012" y="4453"/>
                    </a:lnTo>
                    <a:cubicBezTo>
                      <a:pt x="4155" y="4512"/>
                      <a:pt x="4251" y="4643"/>
                      <a:pt x="4251" y="4798"/>
                    </a:cubicBezTo>
                    <a:lnTo>
                      <a:pt x="4251" y="6036"/>
                    </a:lnTo>
                    <a:cubicBezTo>
                      <a:pt x="4251" y="6120"/>
                      <a:pt x="4322" y="6191"/>
                      <a:pt x="4417" y="6191"/>
                    </a:cubicBezTo>
                    <a:cubicBezTo>
                      <a:pt x="4501" y="6191"/>
                      <a:pt x="4572" y="6120"/>
                      <a:pt x="4572" y="6036"/>
                    </a:cubicBezTo>
                    <a:lnTo>
                      <a:pt x="4572" y="4798"/>
                    </a:lnTo>
                    <a:cubicBezTo>
                      <a:pt x="4584" y="4512"/>
                      <a:pt x="4382" y="4251"/>
                      <a:pt x="4120" y="4143"/>
                    </a:cubicBezTo>
                    <a:lnTo>
                      <a:pt x="3274" y="3834"/>
                    </a:lnTo>
                    <a:cubicBezTo>
                      <a:pt x="3191" y="3798"/>
                      <a:pt x="3155" y="3727"/>
                      <a:pt x="3155" y="3655"/>
                    </a:cubicBezTo>
                    <a:lnTo>
                      <a:pt x="3155" y="3215"/>
                    </a:lnTo>
                    <a:cubicBezTo>
                      <a:pt x="3179" y="3191"/>
                      <a:pt x="3227" y="3155"/>
                      <a:pt x="3250" y="3131"/>
                    </a:cubicBezTo>
                    <a:cubicBezTo>
                      <a:pt x="3536" y="2858"/>
                      <a:pt x="3691" y="2500"/>
                      <a:pt x="3691" y="2119"/>
                    </a:cubicBezTo>
                    <a:lnTo>
                      <a:pt x="3691" y="1810"/>
                    </a:lnTo>
                    <a:lnTo>
                      <a:pt x="3727" y="1715"/>
                    </a:lnTo>
                    <a:cubicBezTo>
                      <a:pt x="3822" y="1548"/>
                      <a:pt x="3870" y="1357"/>
                      <a:pt x="3870" y="1167"/>
                    </a:cubicBezTo>
                    <a:lnTo>
                      <a:pt x="3870" y="167"/>
                    </a:lnTo>
                    <a:cubicBezTo>
                      <a:pt x="3870" y="71"/>
                      <a:pt x="3786" y="0"/>
                      <a:pt x="37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821;p86">
                <a:extLst>
                  <a:ext uri="{FF2B5EF4-FFF2-40B4-BE49-F238E27FC236}">
                    <a16:creationId xmlns:a16="http://schemas.microsoft.com/office/drawing/2014/main" id="{9830789A-09C7-D6BD-824F-6B93FAC39ED5}"/>
                  </a:ext>
                </a:extLst>
              </p:cNvPr>
              <p:cNvSpPr/>
              <p:nvPr/>
            </p:nvSpPr>
            <p:spPr>
              <a:xfrm>
                <a:off x="7340324" y="2291486"/>
                <a:ext cx="10630" cy="3870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216" extrusionOk="0">
                    <a:moveTo>
                      <a:pt x="167" y="1"/>
                    </a:moveTo>
                    <a:cubicBezTo>
                      <a:pt x="84" y="1"/>
                      <a:pt x="0" y="72"/>
                      <a:pt x="0" y="167"/>
                    </a:cubicBezTo>
                    <a:lnTo>
                      <a:pt x="0" y="1060"/>
                    </a:lnTo>
                    <a:cubicBezTo>
                      <a:pt x="0" y="1144"/>
                      <a:pt x="84" y="1215"/>
                      <a:pt x="167" y="1215"/>
                    </a:cubicBezTo>
                    <a:cubicBezTo>
                      <a:pt x="262" y="1215"/>
                      <a:pt x="334" y="1144"/>
                      <a:pt x="334" y="1060"/>
                    </a:cubicBezTo>
                    <a:lnTo>
                      <a:pt x="334" y="167"/>
                    </a:lnTo>
                    <a:cubicBezTo>
                      <a:pt x="334" y="72"/>
                      <a:pt x="262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822;p86">
                <a:extLst>
                  <a:ext uri="{FF2B5EF4-FFF2-40B4-BE49-F238E27FC236}">
                    <a16:creationId xmlns:a16="http://schemas.microsoft.com/office/drawing/2014/main" id="{D97A6F06-5DCA-C8BE-D24B-1C98721C8EA8}"/>
                  </a:ext>
                </a:extLst>
              </p:cNvPr>
              <p:cNvSpPr/>
              <p:nvPr/>
            </p:nvSpPr>
            <p:spPr>
              <a:xfrm>
                <a:off x="7419511" y="2291486"/>
                <a:ext cx="10630" cy="3870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216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1060"/>
                    </a:lnTo>
                    <a:cubicBezTo>
                      <a:pt x="1" y="1144"/>
                      <a:pt x="72" y="1215"/>
                      <a:pt x="167" y="1215"/>
                    </a:cubicBezTo>
                    <a:cubicBezTo>
                      <a:pt x="251" y="1215"/>
                      <a:pt x="334" y="1144"/>
                      <a:pt x="334" y="1060"/>
                    </a:cubicBezTo>
                    <a:lnTo>
                      <a:pt x="334" y="167"/>
                    </a:lnTo>
                    <a:cubicBezTo>
                      <a:pt x="334" y="72"/>
                      <a:pt x="251" y="1"/>
                      <a:pt x="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823;p86">
                <a:extLst>
                  <a:ext uri="{FF2B5EF4-FFF2-40B4-BE49-F238E27FC236}">
                    <a16:creationId xmlns:a16="http://schemas.microsoft.com/office/drawing/2014/main" id="{457C8215-AA54-9226-7252-D872AF8EE637}"/>
                  </a:ext>
                </a:extLst>
              </p:cNvPr>
              <p:cNvSpPr/>
              <p:nvPr/>
            </p:nvSpPr>
            <p:spPr>
              <a:xfrm>
                <a:off x="7153878" y="1969392"/>
                <a:ext cx="225498" cy="188355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5918" extrusionOk="0">
                    <a:moveTo>
                      <a:pt x="2441" y="4227"/>
                    </a:moveTo>
                    <a:lnTo>
                      <a:pt x="2346" y="4608"/>
                    </a:lnTo>
                    <a:lnTo>
                      <a:pt x="2132" y="4608"/>
                    </a:lnTo>
                    <a:cubicBezTo>
                      <a:pt x="1917" y="4608"/>
                      <a:pt x="1751" y="4442"/>
                      <a:pt x="1751" y="4239"/>
                    </a:cubicBezTo>
                    <a:lnTo>
                      <a:pt x="1751" y="4227"/>
                    </a:lnTo>
                    <a:close/>
                    <a:moveTo>
                      <a:pt x="5668" y="310"/>
                    </a:moveTo>
                    <a:cubicBezTo>
                      <a:pt x="5882" y="310"/>
                      <a:pt x="6037" y="477"/>
                      <a:pt x="6037" y="679"/>
                    </a:cubicBezTo>
                    <a:lnTo>
                      <a:pt x="6037" y="3525"/>
                    </a:lnTo>
                    <a:cubicBezTo>
                      <a:pt x="6037" y="3739"/>
                      <a:pt x="5882" y="3894"/>
                      <a:pt x="5668" y="3894"/>
                    </a:cubicBezTo>
                    <a:lnTo>
                      <a:pt x="4251" y="3894"/>
                    </a:lnTo>
                    <a:cubicBezTo>
                      <a:pt x="4227" y="3894"/>
                      <a:pt x="4179" y="3918"/>
                      <a:pt x="4156" y="3930"/>
                    </a:cubicBezTo>
                    <a:lnTo>
                      <a:pt x="2572" y="5084"/>
                    </a:lnTo>
                    <a:lnTo>
                      <a:pt x="2810" y="4108"/>
                    </a:lnTo>
                    <a:cubicBezTo>
                      <a:pt x="2822" y="4061"/>
                      <a:pt x="2810" y="4001"/>
                      <a:pt x="2786" y="3953"/>
                    </a:cubicBezTo>
                    <a:cubicBezTo>
                      <a:pt x="2751" y="3918"/>
                      <a:pt x="2703" y="3894"/>
                      <a:pt x="2644" y="3894"/>
                    </a:cubicBezTo>
                    <a:lnTo>
                      <a:pt x="703" y="3894"/>
                    </a:lnTo>
                    <a:cubicBezTo>
                      <a:pt x="489" y="3894"/>
                      <a:pt x="322" y="3739"/>
                      <a:pt x="322" y="3525"/>
                    </a:cubicBezTo>
                    <a:lnTo>
                      <a:pt x="322" y="679"/>
                    </a:lnTo>
                    <a:cubicBezTo>
                      <a:pt x="322" y="477"/>
                      <a:pt x="489" y="310"/>
                      <a:pt x="703" y="310"/>
                    </a:cubicBezTo>
                    <a:close/>
                    <a:moveTo>
                      <a:pt x="6382" y="1036"/>
                    </a:moveTo>
                    <a:cubicBezTo>
                      <a:pt x="6585" y="1036"/>
                      <a:pt x="6751" y="1203"/>
                      <a:pt x="6751" y="1417"/>
                    </a:cubicBezTo>
                    <a:lnTo>
                      <a:pt x="6751" y="4251"/>
                    </a:lnTo>
                    <a:lnTo>
                      <a:pt x="6739" y="4251"/>
                    </a:lnTo>
                    <a:cubicBezTo>
                      <a:pt x="6739" y="4465"/>
                      <a:pt x="6573" y="4632"/>
                      <a:pt x="6370" y="4632"/>
                    </a:cubicBezTo>
                    <a:lnTo>
                      <a:pt x="4953" y="4632"/>
                    </a:lnTo>
                    <a:cubicBezTo>
                      <a:pt x="4906" y="4632"/>
                      <a:pt x="4870" y="4644"/>
                      <a:pt x="4822" y="4692"/>
                    </a:cubicBezTo>
                    <a:cubicBezTo>
                      <a:pt x="4787" y="4727"/>
                      <a:pt x="4775" y="4775"/>
                      <a:pt x="4787" y="4823"/>
                    </a:cubicBezTo>
                    <a:lnTo>
                      <a:pt x="4906" y="5501"/>
                    </a:lnTo>
                    <a:lnTo>
                      <a:pt x="3691" y="4692"/>
                    </a:lnTo>
                    <a:lnTo>
                      <a:pt x="4299" y="4239"/>
                    </a:lnTo>
                    <a:lnTo>
                      <a:pt x="5668" y="4239"/>
                    </a:lnTo>
                    <a:cubicBezTo>
                      <a:pt x="6049" y="4239"/>
                      <a:pt x="6370" y="3930"/>
                      <a:pt x="6370" y="3537"/>
                    </a:cubicBezTo>
                    <a:lnTo>
                      <a:pt x="6370" y="1036"/>
                    </a:lnTo>
                    <a:close/>
                    <a:moveTo>
                      <a:pt x="703" y="1"/>
                    </a:moveTo>
                    <a:cubicBezTo>
                      <a:pt x="310" y="1"/>
                      <a:pt x="0" y="310"/>
                      <a:pt x="0" y="703"/>
                    </a:cubicBezTo>
                    <a:lnTo>
                      <a:pt x="0" y="3537"/>
                    </a:lnTo>
                    <a:cubicBezTo>
                      <a:pt x="0" y="3930"/>
                      <a:pt x="310" y="4239"/>
                      <a:pt x="703" y="4239"/>
                    </a:cubicBezTo>
                    <a:lnTo>
                      <a:pt x="1405" y="4239"/>
                    </a:lnTo>
                    <a:lnTo>
                      <a:pt x="1405" y="4251"/>
                    </a:lnTo>
                    <a:cubicBezTo>
                      <a:pt x="1405" y="4644"/>
                      <a:pt x="1727" y="4954"/>
                      <a:pt x="2108" y="4954"/>
                    </a:cubicBezTo>
                    <a:lnTo>
                      <a:pt x="2263" y="4954"/>
                    </a:lnTo>
                    <a:lnTo>
                      <a:pt x="2203" y="5227"/>
                    </a:lnTo>
                    <a:cubicBezTo>
                      <a:pt x="2167" y="5323"/>
                      <a:pt x="2215" y="5430"/>
                      <a:pt x="2298" y="5489"/>
                    </a:cubicBezTo>
                    <a:cubicBezTo>
                      <a:pt x="2346" y="5525"/>
                      <a:pt x="2394" y="5537"/>
                      <a:pt x="2453" y="5537"/>
                    </a:cubicBezTo>
                    <a:cubicBezTo>
                      <a:pt x="2513" y="5537"/>
                      <a:pt x="2560" y="5525"/>
                      <a:pt x="2596" y="5489"/>
                    </a:cubicBezTo>
                    <a:lnTo>
                      <a:pt x="3334" y="4954"/>
                    </a:lnTo>
                    <a:lnTo>
                      <a:pt x="3489" y="4954"/>
                    </a:lnTo>
                    <a:lnTo>
                      <a:pt x="4882" y="5882"/>
                    </a:lnTo>
                    <a:cubicBezTo>
                      <a:pt x="4918" y="5906"/>
                      <a:pt x="4965" y="5918"/>
                      <a:pt x="5013" y="5918"/>
                    </a:cubicBezTo>
                    <a:cubicBezTo>
                      <a:pt x="5061" y="5918"/>
                      <a:pt x="5096" y="5906"/>
                      <a:pt x="5144" y="5882"/>
                    </a:cubicBezTo>
                    <a:cubicBezTo>
                      <a:pt x="5239" y="5823"/>
                      <a:pt x="5287" y="5727"/>
                      <a:pt x="5263" y="5620"/>
                    </a:cubicBezTo>
                    <a:lnTo>
                      <a:pt x="5168" y="4954"/>
                    </a:lnTo>
                    <a:lnTo>
                      <a:pt x="6382" y="4954"/>
                    </a:lnTo>
                    <a:cubicBezTo>
                      <a:pt x="6763" y="4954"/>
                      <a:pt x="7085" y="4644"/>
                      <a:pt x="7085" y="4251"/>
                    </a:cubicBezTo>
                    <a:lnTo>
                      <a:pt x="7085" y="1417"/>
                    </a:lnTo>
                    <a:cubicBezTo>
                      <a:pt x="7085" y="1024"/>
                      <a:pt x="6775" y="715"/>
                      <a:pt x="6382" y="715"/>
                    </a:cubicBezTo>
                    <a:cubicBezTo>
                      <a:pt x="6370" y="310"/>
                      <a:pt x="6061" y="1"/>
                      <a:pt x="56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824;p86">
                <a:extLst>
                  <a:ext uri="{FF2B5EF4-FFF2-40B4-BE49-F238E27FC236}">
                    <a16:creationId xmlns:a16="http://schemas.microsoft.com/office/drawing/2014/main" id="{01156D24-6A80-8104-4BC0-A2FF2A5C7F43}"/>
                  </a:ext>
                </a:extLst>
              </p:cNvPr>
              <p:cNvSpPr/>
              <p:nvPr/>
            </p:nvSpPr>
            <p:spPr>
              <a:xfrm>
                <a:off x="7193663" y="2003511"/>
                <a:ext cx="2730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703" y="322"/>
                    </a:lnTo>
                    <a:cubicBezTo>
                      <a:pt x="786" y="322"/>
                      <a:pt x="858" y="250"/>
                      <a:pt x="858" y="167"/>
                    </a:cubicBezTo>
                    <a:cubicBezTo>
                      <a:pt x="858" y="72"/>
                      <a:pt x="786" y="0"/>
                      <a:pt x="7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825;p86">
                <a:extLst>
                  <a:ext uri="{FF2B5EF4-FFF2-40B4-BE49-F238E27FC236}">
                    <a16:creationId xmlns:a16="http://schemas.microsoft.com/office/drawing/2014/main" id="{DA2BAF5E-D9E8-F25C-A316-69FFDBD3ECDE}"/>
                  </a:ext>
                </a:extLst>
              </p:cNvPr>
              <p:cNvSpPr/>
              <p:nvPr/>
            </p:nvSpPr>
            <p:spPr>
              <a:xfrm>
                <a:off x="7233065" y="2003511"/>
                <a:ext cx="83802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22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6" y="322"/>
                    </a:cubicBezTo>
                    <a:lnTo>
                      <a:pt x="2465" y="322"/>
                    </a:lnTo>
                    <a:cubicBezTo>
                      <a:pt x="2561" y="322"/>
                      <a:pt x="2632" y="250"/>
                      <a:pt x="2632" y="167"/>
                    </a:cubicBezTo>
                    <a:cubicBezTo>
                      <a:pt x="2632" y="72"/>
                      <a:pt x="2573" y="0"/>
                      <a:pt x="24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826;p86">
                <a:extLst>
                  <a:ext uri="{FF2B5EF4-FFF2-40B4-BE49-F238E27FC236}">
                    <a16:creationId xmlns:a16="http://schemas.microsoft.com/office/drawing/2014/main" id="{AF624EC5-852D-5337-B8F2-1971E15CE6AF}"/>
                  </a:ext>
                </a:extLst>
              </p:cNvPr>
              <p:cNvSpPr/>
              <p:nvPr/>
            </p:nvSpPr>
            <p:spPr>
              <a:xfrm>
                <a:off x="7193281" y="2031933"/>
                <a:ext cx="12393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22" extrusionOk="0">
                    <a:moveTo>
                      <a:pt x="155" y="0"/>
                    </a:moveTo>
                    <a:cubicBezTo>
                      <a:pt x="72" y="0"/>
                      <a:pt x="1" y="71"/>
                      <a:pt x="1" y="167"/>
                    </a:cubicBezTo>
                    <a:cubicBezTo>
                      <a:pt x="1" y="250"/>
                      <a:pt x="72" y="322"/>
                      <a:pt x="155" y="322"/>
                    </a:cubicBezTo>
                    <a:lnTo>
                      <a:pt x="3715" y="322"/>
                    </a:lnTo>
                    <a:cubicBezTo>
                      <a:pt x="3811" y="322"/>
                      <a:pt x="3882" y="250"/>
                      <a:pt x="3882" y="167"/>
                    </a:cubicBezTo>
                    <a:cubicBezTo>
                      <a:pt x="3894" y="71"/>
                      <a:pt x="3823" y="0"/>
                      <a:pt x="37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827;p86">
                <a:extLst>
                  <a:ext uri="{FF2B5EF4-FFF2-40B4-BE49-F238E27FC236}">
                    <a16:creationId xmlns:a16="http://schemas.microsoft.com/office/drawing/2014/main" id="{836030B7-AF6C-69AB-13DA-3C7238E0A77B}"/>
                  </a:ext>
                </a:extLst>
              </p:cNvPr>
              <p:cNvSpPr/>
              <p:nvPr/>
            </p:nvSpPr>
            <p:spPr>
              <a:xfrm>
                <a:off x="7193663" y="2059973"/>
                <a:ext cx="83770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2465" y="322"/>
                    </a:lnTo>
                    <a:cubicBezTo>
                      <a:pt x="2560" y="322"/>
                      <a:pt x="2632" y="250"/>
                      <a:pt x="2632" y="155"/>
                    </a:cubicBezTo>
                    <a:cubicBezTo>
                      <a:pt x="2632" y="72"/>
                      <a:pt x="2560" y="0"/>
                      <a:pt x="24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828;p86">
                <a:extLst>
                  <a:ext uri="{FF2B5EF4-FFF2-40B4-BE49-F238E27FC236}">
                    <a16:creationId xmlns:a16="http://schemas.microsoft.com/office/drawing/2014/main" id="{EF49BD85-6B37-0D2A-0BF7-B01407114FAB}"/>
                  </a:ext>
                </a:extLst>
              </p:cNvPr>
              <p:cNvSpPr/>
              <p:nvPr/>
            </p:nvSpPr>
            <p:spPr>
              <a:xfrm>
                <a:off x="7289145" y="2059973"/>
                <a:ext cx="27722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71" h="322" extrusionOk="0">
                    <a:moveTo>
                      <a:pt x="168" y="0"/>
                    </a:moveTo>
                    <a:cubicBezTo>
                      <a:pt x="84" y="0"/>
                      <a:pt x="1" y="72"/>
                      <a:pt x="1" y="155"/>
                    </a:cubicBezTo>
                    <a:cubicBezTo>
                      <a:pt x="1" y="250"/>
                      <a:pt x="84" y="322"/>
                      <a:pt x="168" y="322"/>
                    </a:cubicBezTo>
                    <a:lnTo>
                      <a:pt x="703" y="322"/>
                    </a:lnTo>
                    <a:cubicBezTo>
                      <a:pt x="799" y="322"/>
                      <a:pt x="870" y="250"/>
                      <a:pt x="870" y="155"/>
                    </a:cubicBezTo>
                    <a:cubicBezTo>
                      <a:pt x="870" y="72"/>
                      <a:pt x="811" y="0"/>
                      <a:pt x="7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69D3C77-9D64-91E0-6CBB-FD011B98777A}"/>
                </a:ext>
              </a:extLst>
            </p:cNvPr>
            <p:cNvSpPr txBox="1"/>
            <p:nvPr/>
          </p:nvSpPr>
          <p:spPr>
            <a:xfrm>
              <a:off x="3969660" y="1317895"/>
              <a:ext cx="1405890" cy="536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40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dirty="0"/>
                <a:t>Total, solicitudes: 31</a:t>
              </a:r>
            </a:p>
          </p:txBody>
        </p:sp>
        <p:graphicFrame>
          <p:nvGraphicFramePr>
            <p:cNvPr id="32" name="Gráfico 31">
              <a:extLst>
                <a:ext uri="{FF2B5EF4-FFF2-40B4-BE49-F238E27FC236}">
                  <a16:creationId xmlns:a16="http://schemas.microsoft.com/office/drawing/2014/main" id="{F46C5386-1DD2-D798-F2C8-71CB19E1AC7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27286531"/>
                </p:ext>
              </p:extLst>
            </p:nvPr>
          </p:nvGraphicFramePr>
          <p:xfrm>
            <a:off x="2134239" y="527817"/>
            <a:ext cx="2005200" cy="206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01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5EEF5C-B903-4334-8DAB-B0D62529E3CA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DD875B35-C6E5-A17B-7ABE-802088FFB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044455"/>
              </p:ext>
            </p:extLst>
          </p:nvPr>
        </p:nvGraphicFramePr>
        <p:xfrm>
          <a:off x="545187" y="739259"/>
          <a:ext cx="11167388" cy="5534541"/>
        </p:xfrm>
        <a:graphic>
          <a:graphicData uri="http://schemas.openxmlformats.org/drawingml/2006/table">
            <a:tbl>
              <a:tblPr/>
              <a:tblGrid>
                <a:gridCol w="1169313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89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5365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7/01/2025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16/01/2025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el retiro de recursos del fondo de  inversión.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03229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16/01/2025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28/01/2025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relacionada a los requisitos de la convocatoria para contratar organizaciones o asociaciones de mujeres para la gestión de intercambio de saberes.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119512"/>
                  </a:ext>
                </a:extLst>
              </a:tr>
              <a:tr h="4685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04270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22435"/>
                  </a:ext>
                </a:extLst>
              </a:tr>
              <a:tr h="419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832318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430549"/>
                  </a:ext>
                </a:extLst>
              </a:tr>
              <a:tr h="4473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370272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509340"/>
                  </a:ext>
                </a:extLst>
              </a:tr>
              <a:tr h="3921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22/01/2025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31/01/2025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17149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11/02/2025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13/02/2025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 en la demora en el cumplimiento de las ordenes de giro.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635943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19/03/2025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1/04/2025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honorarios como contratista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33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23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2206D-205C-BB8C-748A-9E6770E5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D1B2BD-3293-3B5B-7213-9328BDB3C6CC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406EEF8-AECB-7E15-7DD2-B6D6D526CC16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1B09ACDB-8B45-E8FC-C5C1-33BB92A22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3C7B47D-3257-E70E-1CF3-FF5BA5F1621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A3C03748-6563-EA97-D3F8-29A7BB98C123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1BF330D0-E972-98AF-F771-9E151EAB3D71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0E00CF75-96E2-F3B8-C019-745204FA2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15979"/>
              </p:ext>
            </p:extLst>
          </p:nvPr>
        </p:nvGraphicFramePr>
        <p:xfrm>
          <a:off x="545187" y="739259"/>
          <a:ext cx="11167388" cy="5534541"/>
        </p:xfrm>
        <a:graphic>
          <a:graphicData uri="http://schemas.openxmlformats.org/drawingml/2006/table">
            <a:tbl>
              <a:tblPr/>
              <a:tblGrid>
                <a:gridCol w="1169313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89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5365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26/03/2025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03229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26/03/2025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119512"/>
                  </a:ext>
                </a:extLst>
              </a:tr>
              <a:tr h="4685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26/03/2025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04270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23/04/2025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asignación del consultor en el programa de documentación y adopción de la norma ISO 27001 de uno de los negocios especiales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22435"/>
                  </a:ext>
                </a:extLst>
              </a:tr>
              <a:tr h="419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29/04/2025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liquidación en la retención en la fuente aplicada en una orden de pago.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832318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15/05/2025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27/05/2025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adición de recursos en el fondo de inversión y envío de código para retiro en la zona transaccional.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430549"/>
                  </a:ext>
                </a:extLst>
              </a:tr>
              <a:tr h="4473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19/05/2025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28/05/2025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el incumplimiento de los tiempos de pago a los aliados del negocio y el rechazo de los pagos no informados.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370272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10/06/2025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10/07/2025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509340"/>
                  </a:ext>
                </a:extLst>
              </a:tr>
              <a:tr h="3921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10/06/2025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10/07/2025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17149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19/06/2025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10/07/2025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635943"/>
                  </a:ext>
                </a:extLst>
              </a:tr>
              <a:tr h="5704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15/07/2025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corrección del estado de la obligación de crédito.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331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95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F5D1E-75D0-E72A-12B1-1F94D5FEE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F7A17E1-D446-269B-174D-FE9EB2BFDDC0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95A405D-D2C6-CF0F-DD5D-57A83775FE49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0DAB9A51-68A5-C18E-2302-D1DFD6CA0A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3B800D80-6143-1D0E-20FD-BF9D3EAB4B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7B43FE4E-9ADD-2B4E-83F6-DEC6502B3B13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BFAC04CD-81D5-AD9E-A5ED-8D0169FDCBF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6EE9E201-CF43-4788-71A5-263C71931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7904"/>
              </p:ext>
            </p:extLst>
          </p:nvPr>
        </p:nvGraphicFramePr>
        <p:xfrm>
          <a:off x="545187" y="739259"/>
          <a:ext cx="11167388" cy="4393583"/>
        </p:xfrm>
        <a:graphic>
          <a:graphicData uri="http://schemas.openxmlformats.org/drawingml/2006/table">
            <a:tbl>
              <a:tblPr/>
              <a:tblGrid>
                <a:gridCol w="1169313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6223000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89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5365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7/07/2025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 la reliquidación de la mesada de pensión por parte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303229"/>
                  </a:ext>
                </a:extLst>
              </a:tr>
              <a:tr h="4539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30/07/2025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en la devolución de recursos por descuentos en el pago de la pensión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119512"/>
                  </a:ext>
                </a:extLst>
              </a:tr>
              <a:tr h="4685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22/07/2025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el pago de la mesada de pensión por parte de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704270"/>
                  </a:ext>
                </a:extLst>
              </a:tr>
              <a:tr h="4559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Julio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28/07/2025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el estado actual de las acreencias y expedición del certificado de retención.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622435"/>
                  </a:ext>
                </a:extLst>
              </a:tr>
              <a:tr h="419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con la actualización del descuento de crédito de libranza en la mesada de pensión por uno de los negocios administrados.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832318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28/08/2025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430549"/>
                  </a:ext>
                </a:extLst>
              </a:tr>
              <a:tr h="44731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5/08/2025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1/09/2025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 la finalización de la relación contractual.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370272"/>
                  </a:ext>
                </a:extLst>
              </a:tr>
              <a:tr h="415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26/08/2025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3/09/2025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al registro en el reporte de la DIAN referente a un pago por honorarios realizado por la Fiduciaria.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509340"/>
                  </a:ext>
                </a:extLst>
              </a:tr>
              <a:tr h="3921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Septiembre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30/09/2025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10/10/2025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los resultados de la convocatoria No. 986 L3 FOMMUR-FM-2025.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11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762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5557B8C52C694A9A1DFA5E18B67076" ma:contentTypeVersion="21" ma:contentTypeDescription="Crear nuevo documento." ma:contentTypeScope="" ma:versionID="7a0b644a6bebd9d7eaa27c8e2bec2e81">
  <xsd:schema xmlns:xsd="http://www.w3.org/2001/XMLSchema" xmlns:xs="http://www.w3.org/2001/XMLSchema" xmlns:p="http://schemas.microsoft.com/office/2006/metadata/properties" xmlns:ns2="877a7a58-ff66-4da7-a8a9-5cf66a6ab4cf" xmlns:ns3="069073ca-5190-4ea5-ab3e-0724d5354850" targetNamespace="http://schemas.microsoft.com/office/2006/metadata/properties" ma:root="true" ma:fieldsID="f6fa4e4336a42a69979a6116b714612c" ns2:_="" ns3:_="">
    <xsd:import namespace="877a7a58-ff66-4da7-a8a9-5cf66a6ab4cf"/>
    <xsd:import namespace="069073ca-5190-4ea5-ab3e-0724d53548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Publicacion_Isolution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a7a58-ff66-4da7-a8a9-5cf66a6ab4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8dbbef-8a82-4709-a3ba-916c25e9d3dc}" ma:internalName="TaxCatchAll" ma:showField="CatchAllData" ma:web="877a7a58-ff66-4da7-a8a9-5cf66a6ab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073ca-5190-4ea5-ab3e-0724d5354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d8631a-4e50-4419-9e1d-1838066ed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ublicacion_Isolution" ma:index="26" nillable="true" ma:displayName="Publicacion_Isolution" ma:format="Dropdown" ma:internalName="Publicacion_Isolution">
      <xsd:simpleType>
        <xsd:restriction base="dms:Choice">
          <xsd:enumeration value="Si"/>
          <xsd:enumeration value="No"/>
        </xsd:restriction>
      </xsd:simpleType>
    </xsd:element>
    <xsd:element name="_Flow_SignoffStatus" ma:index="27" nillable="true" ma:displayName="Estado de aprobación" ma:internalName="Estado_x0020_de_x0020_aprobaci_x00f3_n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073ca-5190-4ea5-ab3e-0724d5354850">
      <Terms xmlns="http://schemas.microsoft.com/office/infopath/2007/PartnerControls"/>
    </lcf76f155ced4ddcb4097134ff3c332f>
    <TaxCatchAll xmlns="877a7a58-ff66-4da7-a8a9-5cf66a6ab4cf" xsi:nil="true"/>
    <Publicacion_Isolution xmlns="069073ca-5190-4ea5-ab3e-0724d5354850" xsi:nil="true"/>
    <_Flow_SignoffStatus xmlns="069073ca-5190-4ea5-ab3e-0724d5354850" xsi:nil="true"/>
  </documentManagement>
</p:properties>
</file>

<file path=customXml/itemProps1.xml><?xml version="1.0" encoding="utf-8"?>
<ds:datastoreItem xmlns:ds="http://schemas.openxmlformats.org/officeDocument/2006/customXml" ds:itemID="{AEC62D51-FDBD-47E0-A600-8350720004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10E06-3E8F-4CCD-BC62-42A6AA96A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a7a58-ff66-4da7-a8a9-5cf66a6ab4cf"/>
    <ds:schemaRef ds:uri="069073ca-5190-4ea5-ab3e-0724d5354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B7BA44-580F-4283-9E24-D748DF36956D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069073ca-5190-4ea5-ab3e-0724d5354850"/>
    <ds:schemaRef ds:uri="877a7a58-ff66-4da7-a8a9-5cf66a6ab4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843</Words>
  <Application>Microsoft Office PowerPoint</Application>
  <PresentationFormat>Panorámica</PresentationFormat>
  <Paragraphs>192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Barlow Semi Condensed</vt:lpstr>
      <vt:lpstr>Calibri</vt:lpstr>
      <vt:lpstr>Calibri Light</vt:lpstr>
      <vt:lpstr>Segoe UI Semilight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Suárez Beltrán</dc:creator>
  <cp:lastModifiedBy>Edna Brigitte Ariza Rojas</cp:lastModifiedBy>
  <cp:revision>25</cp:revision>
  <dcterms:created xsi:type="dcterms:W3CDTF">2020-11-20T18:09:31Z</dcterms:created>
  <dcterms:modified xsi:type="dcterms:W3CDTF">2025-12-29T19:45:20Z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0x010100975557B8C52C694A9A1DFA5E18B67076</vt:lpwstr>
  </property>
  <property fmtid="{D5CDD505-2E9C-101B-9397-08002B2CF9AE}" pid="3" name="MediaServiceImageTags">
    <vt:lpwstr/>
  </property>
</Properties>
</file>